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3"/>
  </p:notesMasterIdLst>
  <p:sldIdLst>
    <p:sldId id="285" r:id="rId2"/>
    <p:sldId id="428" r:id="rId3"/>
    <p:sldId id="429" r:id="rId4"/>
    <p:sldId id="430" r:id="rId5"/>
    <p:sldId id="289" r:id="rId6"/>
    <p:sldId id="432" r:id="rId7"/>
    <p:sldId id="433" r:id="rId8"/>
    <p:sldId id="434" r:id="rId9"/>
    <p:sldId id="435" r:id="rId10"/>
    <p:sldId id="436" r:id="rId11"/>
    <p:sldId id="437" r:id="rId12"/>
    <p:sldId id="438" r:id="rId13"/>
    <p:sldId id="439" r:id="rId14"/>
    <p:sldId id="440" r:id="rId15"/>
    <p:sldId id="464" r:id="rId16"/>
    <p:sldId id="465" r:id="rId17"/>
    <p:sldId id="441" r:id="rId18"/>
    <p:sldId id="442" r:id="rId19"/>
    <p:sldId id="443" r:id="rId20"/>
    <p:sldId id="445" r:id="rId21"/>
    <p:sldId id="446" r:id="rId22"/>
    <p:sldId id="447" r:id="rId23"/>
    <p:sldId id="448" r:id="rId24"/>
    <p:sldId id="449" r:id="rId25"/>
    <p:sldId id="450" r:id="rId26"/>
    <p:sldId id="451" r:id="rId27"/>
    <p:sldId id="452" r:id="rId28"/>
    <p:sldId id="453" r:id="rId29"/>
    <p:sldId id="454" r:id="rId30"/>
    <p:sldId id="455" r:id="rId31"/>
    <p:sldId id="456" r:id="rId32"/>
    <p:sldId id="457" r:id="rId33"/>
    <p:sldId id="459" r:id="rId34"/>
    <p:sldId id="460" r:id="rId35"/>
    <p:sldId id="461" r:id="rId36"/>
    <p:sldId id="462" r:id="rId37"/>
    <p:sldId id="463" r:id="rId38"/>
    <p:sldId id="466" r:id="rId39"/>
    <p:sldId id="467" r:id="rId40"/>
    <p:sldId id="468" r:id="rId41"/>
    <p:sldId id="46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86B4A1BF-0066-40B6-ACFC-E3E80B40946C}">
          <p14:sldIdLst>
            <p14:sldId id="285"/>
          </p14:sldIdLst>
        </p14:section>
        <p14:section name="Table of Contents" id="{4D91D19E-0C45-426C-8B38-A3EDF1E407B6}">
          <p14:sldIdLst>
            <p14:sldId id="428"/>
          </p14:sldIdLst>
        </p14:section>
        <p14:section name="Methodology and Motivation" id="{8F9599EA-130C-44A3-A7ED-239DDD87130C}">
          <p14:sldIdLst>
            <p14:sldId id="429"/>
            <p14:sldId id="430"/>
          </p14:sldIdLst>
        </p14:section>
        <p14:section name="Exploratory Data Analysis" id="{2DB3694D-70F8-4885-A43F-902B2CE0B682}">
          <p14:sldIdLst>
            <p14:sldId id="289"/>
            <p14:sldId id="432"/>
            <p14:sldId id="433"/>
            <p14:sldId id="434"/>
            <p14:sldId id="435"/>
            <p14:sldId id="436"/>
          </p14:sldIdLst>
        </p14:section>
        <p14:section name="Feature Engineering &amp; Image Augmentation" id="{23BA594A-80B0-4847-BB46-D52CAA2447CD}">
          <p14:sldIdLst>
            <p14:sldId id="437"/>
            <p14:sldId id="438"/>
            <p14:sldId id="439"/>
            <p14:sldId id="440"/>
            <p14:sldId id="464"/>
            <p14:sldId id="465"/>
          </p14:sldIdLst>
        </p14:section>
        <p14:section name="Baseline ConvNet" id="{CE903AA7-35EF-4DC7-B7F6-B32388EFFB1D}">
          <p14:sldIdLst>
            <p14:sldId id="441"/>
            <p14:sldId id="442"/>
            <p14:sldId id="443"/>
            <p14:sldId id="445"/>
            <p14:sldId id="446"/>
          </p14:sldIdLst>
        </p14:section>
        <p14:section name="Baseline ConvNet w/ Augmentation" id="{52B7C86E-1350-4B3E-94D9-9D446AB24FC6}">
          <p14:sldIdLst>
            <p14:sldId id="447"/>
            <p14:sldId id="448"/>
          </p14:sldIdLst>
        </p14:section>
        <p14:section name="Modified VGG16" id="{639C8F60-D2AF-4F83-980E-8748DA85CDEC}">
          <p14:sldIdLst>
            <p14:sldId id="449"/>
            <p14:sldId id="450"/>
            <p14:sldId id="451"/>
            <p14:sldId id="452"/>
            <p14:sldId id="453"/>
            <p14:sldId id="454"/>
          </p14:sldIdLst>
        </p14:section>
        <p14:section name="ResNet" id="{D7E7CE88-2D74-4C23-8056-B8C72B966E0E}">
          <p14:sldIdLst>
            <p14:sldId id="455"/>
            <p14:sldId id="456"/>
            <p14:sldId id="457"/>
            <p14:sldId id="459"/>
            <p14:sldId id="460"/>
          </p14:sldIdLst>
        </p14:section>
        <p14:section name="Results and Discussion" id="{59E039D4-5611-4712-9293-9556918086D6}">
          <p14:sldIdLst>
            <p14:sldId id="461"/>
            <p14:sldId id="462"/>
            <p14:sldId id="463"/>
            <p14:sldId id="466"/>
            <p14:sldId id="467"/>
            <p14:sldId id="468"/>
            <p14:sldId id="4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 YU HOE" initials="TYH" lastIdx="1" clrIdx="0">
    <p:extLst>
      <p:ext uri="{19B8F6BF-5375-455C-9EA6-DF929625EA0E}">
        <p15:presenceInfo xmlns:p15="http://schemas.microsoft.com/office/powerpoint/2012/main" userId="TAN YU HO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2909" autoAdjust="0"/>
  </p:normalViewPr>
  <p:slideViewPr>
    <p:cSldViewPr snapToGrid="0">
      <p:cViewPr varScale="1">
        <p:scale>
          <a:sx n="83" d="100"/>
          <a:sy n="83" d="100"/>
        </p:scale>
        <p:origin x="3306" y="84"/>
      </p:cViewPr>
      <p:guideLst/>
    </p:cSldViewPr>
  </p:slideViewPr>
  <p:outlineViewPr>
    <p:cViewPr>
      <p:scale>
        <a:sx n="33" d="100"/>
        <a:sy n="33" d="100"/>
      </p:scale>
      <p:origin x="0" y="-41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D77B8-8FD1-41B2-8436-A7831BB4E5E1}" type="datetimeFigureOut">
              <a:rPr lang="en-SG" smtClean="0"/>
              <a:t>28 Nov 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76080-5064-4B00-AA08-C93C2CF6068D}" type="slidenum">
              <a:rPr lang="en-SG" smtClean="0"/>
              <a:t>‹#›</a:t>
            </a:fld>
            <a:endParaRPr lang="en-SG"/>
          </a:p>
        </p:txBody>
      </p:sp>
    </p:spTree>
    <p:extLst>
      <p:ext uri="{BB962C8B-B14F-4D97-AF65-F5344CB8AC3E}">
        <p14:creationId xmlns:p14="http://schemas.microsoft.com/office/powerpoint/2010/main" val="3199214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Hello everyone, today I will presenting on my work</a:t>
            </a:r>
            <a:r>
              <a:rPr lang="en-SG"/>
              <a:t>/approach </a:t>
            </a:r>
            <a:r>
              <a:rPr lang="en-SG" dirty="0"/>
              <a:t>for Deep Learning CA1.</a:t>
            </a:r>
          </a:p>
        </p:txBody>
      </p:sp>
      <p:sp>
        <p:nvSpPr>
          <p:cNvPr id="4" name="Slide Number Placeholder 3"/>
          <p:cNvSpPr>
            <a:spLocks noGrp="1"/>
          </p:cNvSpPr>
          <p:nvPr>
            <p:ph type="sldNum" sz="quarter" idx="5"/>
          </p:nvPr>
        </p:nvSpPr>
        <p:spPr/>
        <p:txBody>
          <a:bodyPr/>
          <a:lstStyle/>
          <a:p>
            <a:fld id="{97176080-5064-4B00-AA08-C93C2CF6068D}" type="slidenum">
              <a:rPr lang="en-SG" smtClean="0"/>
              <a:t>1</a:t>
            </a:fld>
            <a:endParaRPr lang="en-SG"/>
          </a:p>
        </p:txBody>
      </p:sp>
    </p:spTree>
    <p:extLst>
      <p:ext uri="{BB962C8B-B14F-4D97-AF65-F5344CB8AC3E}">
        <p14:creationId xmlns:p14="http://schemas.microsoft.com/office/powerpoint/2010/main" val="2385497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[SKIP]</a:t>
            </a:r>
          </a:p>
          <a:p>
            <a:endParaRPr lang="en-SG" dirty="0"/>
          </a:p>
          <a:p>
            <a:r>
              <a:rPr lang="en-SG" dirty="0"/>
              <a:t>As mentioned earlier, there are 10 classes within the CIFAR-10 dataset. I want to check for the class distribution in the training set if there were any imbalance of classes. Generally, all of the classes have a uniform distribution number of classes. It seems that the dataset is very similar to Fashion MNIST dataset, the only difference would be the colour channels and number of training instances.</a:t>
            </a:r>
          </a:p>
        </p:txBody>
      </p:sp>
      <p:sp>
        <p:nvSpPr>
          <p:cNvPr id="4" name="Slide Number Placeholder 3"/>
          <p:cNvSpPr>
            <a:spLocks noGrp="1"/>
          </p:cNvSpPr>
          <p:nvPr>
            <p:ph type="sldNum" sz="quarter" idx="5"/>
          </p:nvPr>
        </p:nvSpPr>
        <p:spPr/>
        <p:txBody>
          <a:bodyPr/>
          <a:lstStyle/>
          <a:p>
            <a:fld id="{97176080-5064-4B00-AA08-C93C2CF6068D}" type="slidenum">
              <a:rPr lang="en-SG" smtClean="0"/>
              <a:t>10</a:t>
            </a:fld>
            <a:endParaRPr lang="en-SG"/>
          </a:p>
        </p:txBody>
      </p:sp>
    </p:spTree>
    <p:extLst>
      <p:ext uri="{BB962C8B-B14F-4D97-AF65-F5344CB8AC3E}">
        <p14:creationId xmlns:p14="http://schemas.microsoft.com/office/powerpoint/2010/main" val="1242420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&lt;Read off the slides lol&gt;</a:t>
            </a:r>
          </a:p>
          <a:p>
            <a:endParaRPr lang="en-SG" dirty="0"/>
          </a:p>
          <a:p>
            <a:r>
              <a:rPr lang="en-SG" dirty="0"/>
              <a:t>[BE ABIT FASTER HERE, JUMP STRAIGHT TO MIN MAX NORM]</a:t>
            </a:r>
          </a:p>
        </p:txBody>
      </p:sp>
      <p:sp>
        <p:nvSpPr>
          <p:cNvPr id="4" name="Slide Number Placeholder 3"/>
          <p:cNvSpPr>
            <a:spLocks noGrp="1"/>
          </p:cNvSpPr>
          <p:nvPr>
            <p:ph type="sldNum" sz="quarter" idx="5"/>
          </p:nvPr>
        </p:nvSpPr>
        <p:spPr/>
        <p:txBody>
          <a:bodyPr/>
          <a:lstStyle/>
          <a:p>
            <a:fld id="{97176080-5064-4B00-AA08-C93C2CF6068D}" type="slidenum">
              <a:rPr lang="en-SG" smtClean="0"/>
              <a:t>11</a:t>
            </a:fld>
            <a:endParaRPr lang="en-SG"/>
          </a:p>
        </p:txBody>
      </p:sp>
    </p:spTree>
    <p:extLst>
      <p:ext uri="{BB962C8B-B14F-4D97-AF65-F5344CB8AC3E}">
        <p14:creationId xmlns:p14="http://schemas.microsoft.com/office/powerpoint/2010/main" val="2842333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12</a:t>
            </a:fld>
            <a:endParaRPr lang="en-SG"/>
          </a:p>
        </p:txBody>
      </p:sp>
    </p:spTree>
    <p:extLst>
      <p:ext uri="{BB962C8B-B14F-4D97-AF65-F5344CB8AC3E}">
        <p14:creationId xmlns:p14="http://schemas.microsoft.com/office/powerpoint/2010/main" val="3762497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13</a:t>
            </a:fld>
            <a:endParaRPr lang="en-SG"/>
          </a:p>
        </p:txBody>
      </p:sp>
    </p:spTree>
    <p:extLst>
      <p:ext uri="{BB962C8B-B14F-4D97-AF65-F5344CB8AC3E}">
        <p14:creationId xmlns:p14="http://schemas.microsoft.com/office/powerpoint/2010/main" val="1705838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 was inspired by other image augmentation methods such as AugMix, CutMix, and </a:t>
            </a:r>
            <a:r>
              <a:rPr lang="en-SG" dirty="0" err="1"/>
              <a:t>MixUp</a:t>
            </a:r>
            <a:r>
              <a:rPr lang="en-SG" dirty="0"/>
              <a:t>. However, instead of using those methods which has very strong regularisation effect, I decided to go with </a:t>
            </a:r>
            <a:r>
              <a:rPr lang="en-SG" dirty="0" err="1"/>
              <a:t>cutout</a:t>
            </a:r>
            <a:r>
              <a:rPr lang="en-SG" dirty="0"/>
              <a:t> augmentation.</a:t>
            </a:r>
          </a:p>
        </p:txBody>
      </p:sp>
      <p:sp>
        <p:nvSpPr>
          <p:cNvPr id="4" name="Slide Number Placeholder 3"/>
          <p:cNvSpPr>
            <a:spLocks noGrp="1"/>
          </p:cNvSpPr>
          <p:nvPr>
            <p:ph type="sldNum" sz="quarter" idx="5"/>
          </p:nvPr>
        </p:nvSpPr>
        <p:spPr/>
        <p:txBody>
          <a:bodyPr/>
          <a:lstStyle/>
          <a:p>
            <a:fld id="{97176080-5064-4B00-AA08-C93C2CF6068D}" type="slidenum">
              <a:rPr lang="en-SG" smtClean="0"/>
              <a:t>14</a:t>
            </a:fld>
            <a:endParaRPr lang="en-SG"/>
          </a:p>
        </p:txBody>
      </p:sp>
    </p:spTree>
    <p:extLst>
      <p:ext uri="{BB962C8B-B14F-4D97-AF65-F5344CB8AC3E}">
        <p14:creationId xmlns:p14="http://schemas.microsoft.com/office/powerpoint/2010/main" val="383896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[SKIP]</a:t>
            </a:r>
          </a:p>
          <a:p>
            <a:endParaRPr lang="en-SG" dirty="0"/>
          </a:p>
          <a:p>
            <a:r>
              <a:rPr lang="en-SG" dirty="0"/>
              <a:t>These are 15 randomly sampled images with augmentation for Fashion-MNIST. These augmentation were applied – width shift, height shift, random horizontal flipping, random </a:t>
            </a:r>
            <a:r>
              <a:rPr lang="en-SG" dirty="0" err="1"/>
              <a:t>cutout</a:t>
            </a:r>
            <a:r>
              <a:rPr lang="en-SG" dirty="0"/>
              <a:t>.</a:t>
            </a:r>
          </a:p>
        </p:txBody>
      </p:sp>
      <p:sp>
        <p:nvSpPr>
          <p:cNvPr id="4" name="Slide Number Placeholder 3"/>
          <p:cNvSpPr>
            <a:spLocks noGrp="1"/>
          </p:cNvSpPr>
          <p:nvPr>
            <p:ph type="sldNum" sz="quarter" idx="5"/>
          </p:nvPr>
        </p:nvSpPr>
        <p:spPr/>
        <p:txBody>
          <a:bodyPr/>
          <a:lstStyle/>
          <a:p>
            <a:fld id="{97176080-5064-4B00-AA08-C93C2CF6068D}" type="slidenum">
              <a:rPr lang="en-SG" smtClean="0"/>
              <a:t>15</a:t>
            </a:fld>
            <a:endParaRPr lang="en-SG"/>
          </a:p>
        </p:txBody>
      </p:sp>
    </p:spTree>
    <p:extLst>
      <p:ext uri="{BB962C8B-B14F-4D97-AF65-F5344CB8AC3E}">
        <p14:creationId xmlns:p14="http://schemas.microsoft.com/office/powerpoint/2010/main" val="1998323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[SKIP]</a:t>
            </a:r>
          </a:p>
          <a:p>
            <a:endParaRPr lang="en-SG" dirty="0"/>
          </a:p>
          <a:p>
            <a:r>
              <a:rPr lang="en-SG" dirty="0"/>
              <a:t>These are 15 randomly sampled images from CIFAR-10 with augmentation, the results are not as obvious, but there are some augmentation applied. These augmentation were applied – width shift, height shift, random horizontal flipping, random </a:t>
            </a:r>
            <a:r>
              <a:rPr lang="en-SG" dirty="0" err="1"/>
              <a:t>cutout</a:t>
            </a:r>
            <a:r>
              <a:rPr lang="en-SG" dirty="0"/>
              <a:t>.</a:t>
            </a:r>
          </a:p>
        </p:txBody>
      </p:sp>
      <p:sp>
        <p:nvSpPr>
          <p:cNvPr id="4" name="Slide Number Placeholder 3"/>
          <p:cNvSpPr>
            <a:spLocks noGrp="1"/>
          </p:cNvSpPr>
          <p:nvPr>
            <p:ph type="sldNum" sz="quarter" idx="5"/>
          </p:nvPr>
        </p:nvSpPr>
        <p:spPr/>
        <p:txBody>
          <a:bodyPr/>
          <a:lstStyle/>
          <a:p>
            <a:fld id="{97176080-5064-4B00-AA08-C93C2CF6068D}" type="slidenum">
              <a:rPr lang="en-SG" smtClean="0"/>
              <a:t>16</a:t>
            </a:fld>
            <a:endParaRPr lang="en-SG"/>
          </a:p>
        </p:txBody>
      </p:sp>
    </p:spTree>
    <p:extLst>
      <p:ext uri="{BB962C8B-B14F-4D97-AF65-F5344CB8AC3E}">
        <p14:creationId xmlns:p14="http://schemas.microsoft.com/office/powerpoint/2010/main" val="1186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IMPORTANT NOTE: At this point, there is no augmentation added.</a:t>
            </a:r>
          </a:p>
          <a:p>
            <a:endParaRPr lang="en-SG" dirty="0"/>
          </a:p>
          <a:p>
            <a:r>
              <a:rPr lang="en-SG" dirty="0"/>
              <a:t>I started building my Baseline starting with a Convolution Block. This convolution block is purposed for feature extraction, extracting our key features from the training data through very small receptive filters. This block consist of a Convolutional Layer, Batch Normalization, and Max Pooling. The convolutional layer has a 3 by 3 filter with stride 1, which outputs a feature map based on the number of filters. These feature map is then passed through a </a:t>
            </a:r>
            <a:r>
              <a:rPr lang="en-SG" dirty="0" err="1"/>
              <a:t>ReLU</a:t>
            </a:r>
            <a:r>
              <a:rPr lang="en-SG" dirty="0"/>
              <a:t> activation function to capture non-linearities. Batch Normalisation is then applied for faster and more stable training in the neural net, through rescaling and </a:t>
            </a:r>
            <a:r>
              <a:rPr lang="en-SG" dirty="0" err="1"/>
              <a:t>recentering</a:t>
            </a:r>
            <a:r>
              <a:rPr lang="en-SG" dirty="0"/>
              <a:t>. Max Pooling is then applied to </a:t>
            </a:r>
            <a:r>
              <a:rPr lang="en-SG" dirty="0" err="1"/>
              <a:t>downsampled</a:t>
            </a:r>
            <a:r>
              <a:rPr lang="en-SG" dirty="0"/>
              <a:t> the feature maps produced by the convolution process, in order to reduce the number of trainable parameters within the neural net.</a:t>
            </a:r>
          </a:p>
        </p:txBody>
      </p:sp>
      <p:sp>
        <p:nvSpPr>
          <p:cNvPr id="4" name="Slide Number Placeholder 3"/>
          <p:cNvSpPr>
            <a:spLocks noGrp="1"/>
          </p:cNvSpPr>
          <p:nvPr>
            <p:ph type="sldNum" sz="quarter" idx="5"/>
          </p:nvPr>
        </p:nvSpPr>
        <p:spPr/>
        <p:txBody>
          <a:bodyPr/>
          <a:lstStyle/>
          <a:p>
            <a:fld id="{97176080-5064-4B00-AA08-C93C2CF6068D}" type="slidenum">
              <a:rPr lang="en-SG" smtClean="0"/>
              <a:t>17</a:t>
            </a:fld>
            <a:endParaRPr lang="en-SG"/>
          </a:p>
        </p:txBody>
      </p:sp>
    </p:spTree>
    <p:extLst>
      <p:ext uri="{BB962C8B-B14F-4D97-AF65-F5344CB8AC3E}">
        <p14:creationId xmlns:p14="http://schemas.microsoft.com/office/powerpoint/2010/main" val="4171306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IMPORTANT NOTE: At this point, there is no augmentation added.</a:t>
            </a:r>
          </a:p>
          <a:p>
            <a:endParaRPr lang="en-SG" dirty="0"/>
          </a:p>
          <a:p>
            <a:r>
              <a:rPr lang="en-SG" dirty="0"/>
              <a:t>Next, I created a Fully Connected Block, consisting of a dense layer, batch normalisation and dropout. This block is purposed for mainly classification of the features maps output from the convolution block.</a:t>
            </a:r>
          </a:p>
        </p:txBody>
      </p:sp>
      <p:sp>
        <p:nvSpPr>
          <p:cNvPr id="4" name="Slide Number Placeholder 3"/>
          <p:cNvSpPr>
            <a:spLocks noGrp="1"/>
          </p:cNvSpPr>
          <p:nvPr>
            <p:ph type="sldNum" sz="quarter" idx="5"/>
          </p:nvPr>
        </p:nvSpPr>
        <p:spPr/>
        <p:txBody>
          <a:bodyPr/>
          <a:lstStyle/>
          <a:p>
            <a:fld id="{97176080-5064-4B00-AA08-C93C2CF6068D}" type="slidenum">
              <a:rPr lang="en-SG" smtClean="0"/>
              <a:t>18</a:t>
            </a:fld>
            <a:endParaRPr lang="en-SG"/>
          </a:p>
        </p:txBody>
      </p:sp>
    </p:spTree>
    <p:extLst>
      <p:ext uri="{BB962C8B-B14F-4D97-AF65-F5344CB8AC3E}">
        <p14:creationId xmlns:p14="http://schemas.microsoft.com/office/powerpoint/2010/main" val="1456930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IMPORTANT NOTE: At this point, there is no augmentation added.</a:t>
            </a:r>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19</a:t>
            </a:fld>
            <a:endParaRPr lang="en-SG"/>
          </a:p>
        </p:txBody>
      </p:sp>
    </p:spTree>
    <p:extLst>
      <p:ext uri="{BB962C8B-B14F-4D97-AF65-F5344CB8AC3E}">
        <p14:creationId xmlns:p14="http://schemas.microsoft.com/office/powerpoint/2010/main" val="161560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this presentation, I will be sharing mostly on my attempt for this Assignment. I will be going through on the (1) Methodology and Motivation (2) Exploratory Data Analysis (3) Feature Engineering &amp; Image Augmentation (4) CNN Architectures and Variations (5) Results and Discussion.</a:t>
            </a:r>
          </a:p>
        </p:txBody>
      </p:sp>
      <p:sp>
        <p:nvSpPr>
          <p:cNvPr id="4" name="Slide Number Placeholder 3"/>
          <p:cNvSpPr>
            <a:spLocks noGrp="1"/>
          </p:cNvSpPr>
          <p:nvPr>
            <p:ph type="sldNum" sz="quarter" idx="5"/>
          </p:nvPr>
        </p:nvSpPr>
        <p:spPr/>
        <p:txBody>
          <a:bodyPr/>
          <a:lstStyle/>
          <a:p>
            <a:fld id="{97176080-5064-4B00-AA08-C93C2CF6068D}" type="slidenum">
              <a:rPr lang="en-SG" smtClean="0"/>
              <a:t>2</a:t>
            </a:fld>
            <a:endParaRPr lang="en-SG"/>
          </a:p>
        </p:txBody>
      </p:sp>
    </p:spTree>
    <p:extLst>
      <p:ext uri="{BB962C8B-B14F-4D97-AF65-F5344CB8AC3E}">
        <p14:creationId xmlns:p14="http://schemas.microsoft.com/office/powerpoint/2010/main" val="46862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IMPORTANT NOTE: At this point, there is no augmentation added.</a:t>
            </a:r>
          </a:p>
          <a:p>
            <a:endParaRPr lang="en-SG" dirty="0"/>
          </a:p>
          <a:p>
            <a:r>
              <a:rPr lang="en-SG" dirty="0"/>
              <a:t>At the loss function learning curve, we can see that the training and validation loss starts to diverge as the training iterations continue. This creates variance between the training and validation loss, resulting to an overfitting problem.</a:t>
            </a:r>
          </a:p>
        </p:txBody>
      </p:sp>
      <p:sp>
        <p:nvSpPr>
          <p:cNvPr id="4" name="Slide Number Placeholder 3"/>
          <p:cNvSpPr>
            <a:spLocks noGrp="1"/>
          </p:cNvSpPr>
          <p:nvPr>
            <p:ph type="sldNum" sz="quarter" idx="5"/>
          </p:nvPr>
        </p:nvSpPr>
        <p:spPr/>
        <p:txBody>
          <a:bodyPr/>
          <a:lstStyle/>
          <a:p>
            <a:fld id="{97176080-5064-4B00-AA08-C93C2CF6068D}" type="slidenum">
              <a:rPr lang="en-SG" smtClean="0"/>
              <a:t>20</a:t>
            </a:fld>
            <a:endParaRPr lang="en-SG"/>
          </a:p>
        </p:txBody>
      </p:sp>
    </p:spTree>
    <p:extLst>
      <p:ext uri="{BB962C8B-B14F-4D97-AF65-F5344CB8AC3E}">
        <p14:creationId xmlns:p14="http://schemas.microsoft.com/office/powerpoint/2010/main" val="3540484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IMPORTANT NOTE: At this point, there is no augmentation added.</a:t>
            </a:r>
          </a:p>
          <a:p>
            <a:endParaRPr lang="en-SG" dirty="0"/>
          </a:p>
          <a:p>
            <a:r>
              <a:rPr lang="en-SG" dirty="0"/>
              <a:t>For CIFAR-10, we can see similar indications of overfitting as well. Do note that no augmentation has been added thus far, perhaps adding augmentation could improve this issue of clear overfitting.</a:t>
            </a:r>
          </a:p>
        </p:txBody>
      </p:sp>
      <p:sp>
        <p:nvSpPr>
          <p:cNvPr id="4" name="Slide Number Placeholder 3"/>
          <p:cNvSpPr>
            <a:spLocks noGrp="1"/>
          </p:cNvSpPr>
          <p:nvPr>
            <p:ph type="sldNum" sz="quarter" idx="5"/>
          </p:nvPr>
        </p:nvSpPr>
        <p:spPr/>
        <p:txBody>
          <a:bodyPr/>
          <a:lstStyle/>
          <a:p>
            <a:fld id="{97176080-5064-4B00-AA08-C93C2CF6068D}" type="slidenum">
              <a:rPr lang="en-SG" smtClean="0"/>
              <a:t>21</a:t>
            </a:fld>
            <a:endParaRPr lang="en-SG"/>
          </a:p>
        </p:txBody>
      </p:sp>
    </p:spTree>
    <p:extLst>
      <p:ext uri="{BB962C8B-B14F-4D97-AF65-F5344CB8AC3E}">
        <p14:creationId xmlns:p14="http://schemas.microsoft.com/office/powerpoint/2010/main" val="961618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By adding augmentation, we can see that the validation accuracy is higher than the training accuracy through the training iterations. This mean that the regularization effect from augmentation is so strong that the model is able to generalise the training data well enough to obtain better accuracy outside of the training data.</a:t>
            </a:r>
          </a:p>
        </p:txBody>
      </p:sp>
      <p:sp>
        <p:nvSpPr>
          <p:cNvPr id="4" name="Slide Number Placeholder 3"/>
          <p:cNvSpPr>
            <a:spLocks noGrp="1"/>
          </p:cNvSpPr>
          <p:nvPr>
            <p:ph type="sldNum" sz="quarter" idx="5"/>
          </p:nvPr>
        </p:nvSpPr>
        <p:spPr/>
        <p:txBody>
          <a:bodyPr/>
          <a:lstStyle/>
          <a:p>
            <a:fld id="{97176080-5064-4B00-AA08-C93C2CF6068D}" type="slidenum">
              <a:rPr lang="en-SG" smtClean="0"/>
              <a:t>22</a:t>
            </a:fld>
            <a:endParaRPr lang="en-SG"/>
          </a:p>
        </p:txBody>
      </p:sp>
    </p:spTree>
    <p:extLst>
      <p:ext uri="{BB962C8B-B14F-4D97-AF65-F5344CB8AC3E}">
        <p14:creationId xmlns:p14="http://schemas.microsoft.com/office/powerpoint/2010/main" val="2281622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On CIFAR-10, the same effect can be seen again. We can see our model is hitting about 60% + accuracy for both training and validation.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Moving forward, I want to experiment with different architectures and training strategies in order to greatly improve this result. I do not think Hyperparameter Tuning would be necessary as my network architecture has over millions of parameters and it is not feasible to keep retraining the network for better hyperparameters.</a:t>
            </a:r>
          </a:p>
        </p:txBody>
      </p:sp>
      <p:sp>
        <p:nvSpPr>
          <p:cNvPr id="4" name="Slide Number Placeholder 3"/>
          <p:cNvSpPr>
            <a:spLocks noGrp="1"/>
          </p:cNvSpPr>
          <p:nvPr>
            <p:ph type="sldNum" sz="quarter" idx="5"/>
          </p:nvPr>
        </p:nvSpPr>
        <p:spPr/>
        <p:txBody>
          <a:bodyPr/>
          <a:lstStyle/>
          <a:p>
            <a:fld id="{97176080-5064-4B00-AA08-C93C2CF6068D}" type="slidenum">
              <a:rPr lang="en-SG" smtClean="0"/>
              <a:t>23</a:t>
            </a:fld>
            <a:endParaRPr lang="en-SG"/>
          </a:p>
        </p:txBody>
      </p:sp>
    </p:spTree>
    <p:extLst>
      <p:ext uri="{BB962C8B-B14F-4D97-AF65-F5344CB8AC3E}">
        <p14:creationId xmlns:p14="http://schemas.microsoft.com/office/powerpoint/2010/main" val="4243547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For my first experimentation, I attempted to use the VGG16 architecture, which came about around 2014. VGG16 architecture is a well known architecture, yet at the same time an architecture with a simple concept, which I think anybody in the class could build it from scratch. A single convolution block consists of 2 or 3 convolutional layer and a pooling layer, then again 2 or 3 convolutional layers and a pooling layer. The network ends with 2 hidden layers and a output layer.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There are a few issues I would like to address with this architecture. Firstly, there are too many parameters in the architecture, about 130 million+ parameters within the model. Secondly, there isn’t any dropout or layers for regularization, making the model more prone to overfitting. With these issues, I will make some modification to the original architecture to fit out tasks – Fashion MNIST and CIFAR-10.</a:t>
            </a:r>
          </a:p>
        </p:txBody>
      </p:sp>
      <p:sp>
        <p:nvSpPr>
          <p:cNvPr id="4" name="Slide Number Placeholder 3"/>
          <p:cNvSpPr>
            <a:spLocks noGrp="1"/>
          </p:cNvSpPr>
          <p:nvPr>
            <p:ph type="sldNum" sz="quarter" idx="5"/>
          </p:nvPr>
        </p:nvSpPr>
        <p:spPr/>
        <p:txBody>
          <a:bodyPr/>
          <a:lstStyle/>
          <a:p>
            <a:fld id="{97176080-5064-4B00-AA08-C93C2CF6068D}" type="slidenum">
              <a:rPr lang="en-SG" smtClean="0"/>
              <a:t>24</a:t>
            </a:fld>
            <a:endParaRPr lang="en-SG"/>
          </a:p>
        </p:txBody>
      </p:sp>
    </p:spTree>
    <p:extLst>
      <p:ext uri="{BB962C8B-B14F-4D97-AF65-F5344CB8AC3E}">
        <p14:creationId xmlns:p14="http://schemas.microsoft.com/office/powerpoint/2010/main" val="885220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idea of each convolution block is that it stacks multiple convolutional layers and a single pooling layer for each block. Here, I added batch normalization after each convolution layer and I add 2D dropout after each pooling layer. This is done to improve performance and induce some form of regularization within the CNN.</a:t>
            </a:r>
          </a:p>
        </p:txBody>
      </p:sp>
      <p:sp>
        <p:nvSpPr>
          <p:cNvPr id="4" name="Slide Number Placeholder 3"/>
          <p:cNvSpPr>
            <a:spLocks noGrp="1"/>
          </p:cNvSpPr>
          <p:nvPr>
            <p:ph type="sldNum" sz="quarter" idx="5"/>
          </p:nvPr>
        </p:nvSpPr>
        <p:spPr/>
        <p:txBody>
          <a:bodyPr/>
          <a:lstStyle/>
          <a:p>
            <a:fld id="{97176080-5064-4B00-AA08-C93C2CF6068D}" type="slidenum">
              <a:rPr lang="en-SG" smtClean="0"/>
              <a:t>25</a:t>
            </a:fld>
            <a:endParaRPr lang="en-SG"/>
          </a:p>
        </p:txBody>
      </p:sp>
    </p:spTree>
    <p:extLst>
      <p:ext uri="{BB962C8B-B14F-4D97-AF65-F5344CB8AC3E}">
        <p14:creationId xmlns:p14="http://schemas.microsoft.com/office/powerpoint/2010/main" val="2508764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In the original VGG16 architecture, the network ends with 2 hidden layers and a output layer. The hidden layers are usually the layers that brings about the most number of parameters in a typical CNN architecture, which then brought issues of increasing number of training time, model complexity, longer backpropagation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Instead of ending with hidden layers, I was inspired by modern architectures by ending the network with Global Average Pooling. Global Average Pooling directly output the spatial average of each feature maps. This results a vector that brings more information related to the original training image, rather than passing through hidden layers which is just a black box. With global average pooling, I can reduce the total number of parameters and layers, which reduces the number of steps in backpropagation.</a:t>
            </a:r>
          </a:p>
        </p:txBody>
      </p:sp>
      <p:sp>
        <p:nvSpPr>
          <p:cNvPr id="4" name="Slide Number Placeholder 3"/>
          <p:cNvSpPr>
            <a:spLocks noGrp="1"/>
          </p:cNvSpPr>
          <p:nvPr>
            <p:ph type="sldNum" sz="quarter" idx="5"/>
          </p:nvPr>
        </p:nvSpPr>
        <p:spPr/>
        <p:txBody>
          <a:bodyPr/>
          <a:lstStyle/>
          <a:p>
            <a:fld id="{97176080-5064-4B00-AA08-C93C2CF6068D}" type="slidenum">
              <a:rPr lang="en-SG" smtClean="0"/>
              <a:t>26</a:t>
            </a:fld>
            <a:endParaRPr lang="en-SG"/>
          </a:p>
        </p:txBody>
      </p:sp>
    </p:spTree>
    <p:extLst>
      <p:ext uri="{BB962C8B-B14F-4D97-AF65-F5344CB8AC3E}">
        <p14:creationId xmlns:p14="http://schemas.microsoft.com/office/powerpoint/2010/main" val="3140420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27</a:t>
            </a:fld>
            <a:endParaRPr lang="en-SG"/>
          </a:p>
        </p:txBody>
      </p:sp>
    </p:spTree>
    <p:extLst>
      <p:ext uri="{BB962C8B-B14F-4D97-AF65-F5344CB8AC3E}">
        <p14:creationId xmlns:p14="http://schemas.microsoft.com/office/powerpoint/2010/main" val="2394853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effectLst/>
              </a:rPr>
              <a:t>[FROM LEARNING CURVE] 97.06 94.07 </a:t>
            </a:r>
          </a:p>
          <a:p>
            <a:r>
              <a:rPr lang="en-SG" dirty="0">
                <a:effectLst/>
              </a:rPr>
              <a:t>[FROM TRAIN-TEST EVALUATION] 98.02 94.71</a:t>
            </a:r>
          </a:p>
          <a:p>
            <a:endParaRPr lang="en-SG" dirty="0">
              <a:effectLst/>
            </a:endParaRPr>
          </a:p>
          <a:p>
            <a:r>
              <a:rPr lang="en-SG" dirty="0">
                <a:effectLst/>
              </a:rPr>
              <a:t>We can see some overfitting within the model, however the validation accuracy has increased greatly from the baseline model, reaching about 94%.</a:t>
            </a:r>
          </a:p>
        </p:txBody>
      </p:sp>
      <p:sp>
        <p:nvSpPr>
          <p:cNvPr id="4" name="Slide Number Placeholder 3"/>
          <p:cNvSpPr>
            <a:spLocks noGrp="1"/>
          </p:cNvSpPr>
          <p:nvPr>
            <p:ph type="sldNum" sz="quarter" idx="5"/>
          </p:nvPr>
        </p:nvSpPr>
        <p:spPr/>
        <p:txBody>
          <a:bodyPr/>
          <a:lstStyle/>
          <a:p>
            <a:fld id="{97176080-5064-4B00-AA08-C93C2CF6068D}" type="slidenum">
              <a:rPr lang="en-SG" smtClean="0"/>
              <a:t>28</a:t>
            </a:fld>
            <a:endParaRPr lang="en-SG"/>
          </a:p>
        </p:txBody>
      </p:sp>
    </p:spTree>
    <p:extLst>
      <p:ext uri="{BB962C8B-B14F-4D97-AF65-F5344CB8AC3E}">
        <p14:creationId xmlns:p14="http://schemas.microsoft.com/office/powerpoint/2010/main" val="2793962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[FROM LEARNING CURVE] Training Accuracy: 97.94%; Validation Accuracy 89.32%</a:t>
            </a:r>
          </a:p>
          <a:p>
            <a:r>
              <a:rPr lang="en-SG" dirty="0"/>
              <a:t>[FROM TRAIN-TEST EVALUATION] Training Accuracy: 99.02%; Test Accuracy 90.80%</a:t>
            </a:r>
          </a:p>
          <a:p>
            <a:endParaRPr lang="en-SG" dirty="0"/>
          </a:p>
          <a:p>
            <a:r>
              <a:rPr lang="en-SG" dirty="0"/>
              <a:t>The same results can also be seen for CIFAR-10. The validation accuracy has increased greatly to 89% from the baseline validation accuracy. Next, I want to experiment with another CNN architecture – ResNet.</a:t>
            </a:r>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29</a:t>
            </a:fld>
            <a:endParaRPr lang="en-SG"/>
          </a:p>
        </p:txBody>
      </p:sp>
    </p:spTree>
    <p:extLst>
      <p:ext uri="{BB962C8B-B14F-4D97-AF65-F5344CB8AC3E}">
        <p14:creationId xmlns:p14="http://schemas.microsoft.com/office/powerpoint/2010/main" val="208518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Part A and Part B have similar task, both are Image Classification task. The only difference would be the number of colour channels – one is grayscale, the other is coloured. As such, I will use the same approach and methods to attempt both Part A and Part B.</a:t>
            </a:r>
          </a:p>
        </p:txBody>
      </p:sp>
      <p:sp>
        <p:nvSpPr>
          <p:cNvPr id="4" name="Slide Number Placeholder 3"/>
          <p:cNvSpPr>
            <a:spLocks noGrp="1"/>
          </p:cNvSpPr>
          <p:nvPr>
            <p:ph type="sldNum" sz="quarter" idx="5"/>
          </p:nvPr>
        </p:nvSpPr>
        <p:spPr/>
        <p:txBody>
          <a:bodyPr/>
          <a:lstStyle/>
          <a:p>
            <a:fld id="{97176080-5064-4B00-AA08-C93C2CF6068D}" type="slidenum">
              <a:rPr lang="en-SG" smtClean="0"/>
              <a:t>3</a:t>
            </a:fld>
            <a:endParaRPr lang="en-SG"/>
          </a:p>
        </p:txBody>
      </p:sp>
    </p:spTree>
    <p:extLst>
      <p:ext uri="{BB962C8B-B14F-4D97-AF65-F5344CB8AC3E}">
        <p14:creationId xmlns:p14="http://schemas.microsoft.com/office/powerpoint/2010/main" val="4117184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Source Sans Pro" panose="020B0503030403020204" pitchFamily="34" charset="0"/>
                <a:ea typeface="Source Sans Pro" panose="020B0503030403020204" pitchFamily="34" charset="0"/>
              </a:rPr>
              <a:t>There is an issue with deeper neural networks like VGG16. As the Neural Network gets deeper (stacking more layers), the architecture would reach a point during training when the gradients would be infinitely large or become zero due to chain rule computation in backpropagation. These issues are commonly referred as </a:t>
            </a:r>
            <a:r>
              <a:rPr lang="en-SG" sz="1200" b="1" dirty="0">
                <a:latin typeface="Source Sans Pro" panose="020B0503030403020204" pitchFamily="34" charset="0"/>
                <a:ea typeface="Source Sans Pro" panose="020B0503030403020204" pitchFamily="34" charset="0"/>
              </a:rPr>
              <a:t>Exploding Gradient </a:t>
            </a:r>
            <a:r>
              <a:rPr lang="en-SG" sz="1200" dirty="0">
                <a:latin typeface="Source Sans Pro" panose="020B0503030403020204" pitchFamily="34" charset="0"/>
                <a:ea typeface="Source Sans Pro" panose="020B0503030403020204" pitchFamily="34" charset="0"/>
              </a:rPr>
              <a:t>or </a:t>
            </a:r>
            <a:r>
              <a:rPr lang="en-SG" sz="1200" b="1" dirty="0">
                <a:latin typeface="Source Sans Pro" panose="020B0503030403020204" pitchFamily="34" charset="0"/>
                <a:ea typeface="Source Sans Pro" panose="020B0503030403020204" pitchFamily="34" charset="0"/>
              </a:rPr>
              <a:t>Vanishing Gradient </a:t>
            </a:r>
            <a:r>
              <a:rPr lang="en-SG" sz="1200" dirty="0">
                <a:latin typeface="Source Sans Pro" panose="020B0503030403020204" pitchFamily="34" charset="0"/>
                <a:ea typeface="Source Sans Pro" panose="020B0503030403020204" pitchFamily="34" charset="0"/>
              </a:rPr>
              <a:t>problem. These were the problems faced using VGG by the original authors of ResNet, especially Vanishing Gradient.</a:t>
            </a:r>
          </a:p>
          <a:p>
            <a:endParaRPr lang="en-SG" dirty="0"/>
          </a:p>
          <a:p>
            <a:r>
              <a:rPr lang="en-SG" dirty="0"/>
              <a:t>Thus, increase the number of layers in a NN does not necessarily correspond to achieve better accuracy.</a:t>
            </a:r>
          </a:p>
        </p:txBody>
      </p:sp>
      <p:sp>
        <p:nvSpPr>
          <p:cNvPr id="4" name="Slide Number Placeholder 3"/>
          <p:cNvSpPr>
            <a:spLocks noGrp="1"/>
          </p:cNvSpPr>
          <p:nvPr>
            <p:ph type="sldNum" sz="quarter" idx="5"/>
          </p:nvPr>
        </p:nvSpPr>
        <p:spPr/>
        <p:txBody>
          <a:bodyPr/>
          <a:lstStyle/>
          <a:p>
            <a:fld id="{97176080-5064-4B00-AA08-C93C2CF6068D}" type="slidenum">
              <a:rPr lang="en-SG" smtClean="0"/>
              <a:t>30</a:t>
            </a:fld>
            <a:endParaRPr lang="en-SG"/>
          </a:p>
        </p:txBody>
      </p:sp>
    </p:spTree>
    <p:extLst>
      <p:ext uri="{BB962C8B-B14F-4D97-AF65-F5344CB8AC3E}">
        <p14:creationId xmlns:p14="http://schemas.microsoft.com/office/powerpoint/2010/main" val="2055164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Source Sans Pro" panose="020B0503030403020204" pitchFamily="34" charset="0"/>
                <a:ea typeface="Source Sans Pro" panose="020B0503030403020204" pitchFamily="34" charset="0"/>
              </a:rPr>
              <a:t>With these issues in mind, let’s explore the residual module. The original author of ResNet suggested the concepts of shortcut connection (or also called skip connections). The intuition of shortcut connection is to map the previous output of the entire module to the output of the current module, which uses Identity Mapping. The ensures that during training even if there is an encounter to vanishing gradient, the output of the Residual Module will not be zero due to shortcut connections.</a:t>
            </a:r>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31</a:t>
            </a:fld>
            <a:endParaRPr lang="en-SG"/>
          </a:p>
        </p:txBody>
      </p:sp>
    </p:spTree>
    <p:extLst>
      <p:ext uri="{BB962C8B-B14F-4D97-AF65-F5344CB8AC3E}">
        <p14:creationId xmlns:p14="http://schemas.microsoft.com/office/powerpoint/2010/main" val="3589000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However, there might be one question – “What if the input shape does not match with the output shape due to down sampling operations?” ResNet solves this issue by adding a convolution layer with 1 by 1 filter in it’s shortcut connection to match the input and output size. In other variations of ResNet, batch normalization and max pooling are sometimes added into the shortcut connection to improve performance of the shortcut connection.</a:t>
            </a:r>
          </a:p>
        </p:txBody>
      </p:sp>
      <p:sp>
        <p:nvSpPr>
          <p:cNvPr id="4" name="Slide Number Placeholder 3"/>
          <p:cNvSpPr>
            <a:spLocks noGrp="1"/>
          </p:cNvSpPr>
          <p:nvPr>
            <p:ph type="sldNum" sz="quarter" idx="5"/>
          </p:nvPr>
        </p:nvSpPr>
        <p:spPr/>
        <p:txBody>
          <a:bodyPr/>
          <a:lstStyle/>
          <a:p>
            <a:fld id="{97176080-5064-4B00-AA08-C93C2CF6068D}" type="slidenum">
              <a:rPr lang="en-SG" smtClean="0"/>
              <a:t>32</a:t>
            </a:fld>
            <a:endParaRPr lang="en-SG"/>
          </a:p>
        </p:txBody>
      </p:sp>
    </p:spTree>
    <p:extLst>
      <p:ext uri="{BB962C8B-B14F-4D97-AF65-F5344CB8AC3E}">
        <p14:creationId xmlns:p14="http://schemas.microsoft.com/office/powerpoint/2010/main" val="2115705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SG" sz="1800" b="0" i="0" u="none" strike="noStrike" kern="1200" dirty="0">
                <a:solidFill>
                  <a:srgbClr val="FFFFFF"/>
                </a:solidFill>
                <a:effectLst/>
                <a:latin typeface="Calibri" panose="020F0502020204030204" pitchFamily="34" charset="0"/>
              </a:rPr>
              <a:t>[Learning Curve] 98.90 94.78</a:t>
            </a:r>
            <a:endParaRPr lang="en-SG"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SG" sz="1800" b="0" i="0" u="none" strike="noStrike" kern="1200" dirty="0">
                <a:solidFill>
                  <a:srgbClr val="FFFFFF"/>
                </a:solidFill>
                <a:effectLst/>
                <a:latin typeface="Calibri" panose="020F0502020204030204" pitchFamily="34" charset="0"/>
              </a:rPr>
              <a:t>[From Train-Test Evaluation] 98.19</a:t>
            </a:r>
            <a:r>
              <a:rPr lang="en-SG" sz="1800" b="0" i="0" u="none" strike="noStrike" kern="1200" dirty="0">
                <a:solidFill>
                  <a:schemeClr val="tx1"/>
                </a:solidFill>
                <a:effectLst/>
                <a:latin typeface="Arial" panose="020B0604020202020204" pitchFamily="34" charset="0"/>
              </a:rPr>
              <a:t> </a:t>
            </a:r>
            <a:r>
              <a:rPr lang="en-SG" sz="1800" b="0" i="0" u="none" strike="noStrike" kern="1200" dirty="0">
                <a:solidFill>
                  <a:srgbClr val="FFFFFF"/>
                </a:solidFill>
                <a:effectLst/>
                <a:latin typeface="Calibri" panose="020F0502020204030204" pitchFamily="34" charset="0"/>
              </a:rPr>
              <a:t>93.92</a:t>
            </a:r>
            <a:endParaRPr lang="en-SG" sz="1800" b="0" i="0" u="none" strike="noStrike" dirty="0">
              <a:effectLst/>
              <a:latin typeface="Arial" panose="020B0604020202020204" pitchFamily="34" charset="0"/>
            </a:endParaRPr>
          </a:p>
          <a:p>
            <a:endParaRPr lang="en-SG" b="0" dirty="0">
              <a:effectLst/>
            </a:endParaRPr>
          </a:p>
          <a:p>
            <a:r>
              <a:rPr lang="en-SG" b="0" dirty="0">
                <a:effectLst/>
              </a:rPr>
              <a:t>Learning has been very volatile, as seen by the validation loss, likely to be caused by the shortcut connection Training and Validation loss starts to diverge, a clear indication of overfitting or starting to overfit.</a:t>
            </a:r>
          </a:p>
        </p:txBody>
      </p:sp>
      <p:sp>
        <p:nvSpPr>
          <p:cNvPr id="4" name="Slide Number Placeholder 3"/>
          <p:cNvSpPr>
            <a:spLocks noGrp="1"/>
          </p:cNvSpPr>
          <p:nvPr>
            <p:ph type="sldNum" sz="quarter" idx="5"/>
          </p:nvPr>
        </p:nvSpPr>
        <p:spPr/>
        <p:txBody>
          <a:bodyPr/>
          <a:lstStyle/>
          <a:p>
            <a:fld id="{97176080-5064-4B00-AA08-C93C2CF6068D}" type="slidenum">
              <a:rPr lang="en-SG" smtClean="0"/>
              <a:t>33</a:t>
            </a:fld>
            <a:endParaRPr lang="en-SG"/>
          </a:p>
        </p:txBody>
      </p:sp>
    </p:spTree>
    <p:extLst>
      <p:ext uri="{BB962C8B-B14F-4D97-AF65-F5344CB8AC3E}">
        <p14:creationId xmlns:p14="http://schemas.microsoft.com/office/powerpoint/2010/main" val="609093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SG" sz="1800" b="0" i="0" u="none" strike="noStrike" kern="1200" dirty="0">
                <a:solidFill>
                  <a:srgbClr val="FFFFFF"/>
                </a:solidFill>
                <a:effectLst/>
                <a:latin typeface="Calibri" panose="020F0502020204030204" pitchFamily="34" charset="0"/>
              </a:rPr>
              <a:t>[Learning Curve] 98.39 89.84</a:t>
            </a:r>
            <a:endParaRPr lang="en-SG"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SG" sz="1800" b="0" i="0" u="none" strike="noStrike" kern="1200" dirty="0">
                <a:solidFill>
                  <a:srgbClr val="FFFFFF"/>
                </a:solidFill>
                <a:effectLst/>
                <a:latin typeface="Calibri" panose="020F0502020204030204" pitchFamily="34" charset="0"/>
              </a:rPr>
              <a:t>[From Train-Test Evaluation] 97.34 89.00</a:t>
            </a:r>
          </a:p>
          <a:p>
            <a:pPr marL="0" algn="l" rtl="0" eaLnBrk="1" fontAlgn="ctr" latinLnBrk="0" hangingPunct="1">
              <a:spcBef>
                <a:spcPts val="0"/>
              </a:spcBef>
              <a:spcAft>
                <a:spcPts val="0"/>
              </a:spcAft>
            </a:pPr>
            <a:endParaRPr lang="en-SG" sz="1800" b="0" i="0" u="none" strike="noStrike" kern="1200" dirty="0">
              <a:solidFill>
                <a:srgbClr val="FFFFFF"/>
              </a:solidFill>
              <a:effectLst/>
              <a:latin typeface="Calibri" panose="020F0502020204030204" pitchFamily="34" charset="0"/>
            </a:endParaRPr>
          </a:p>
          <a:p>
            <a:pPr marL="0" algn="l" rtl="0" eaLnBrk="1" fontAlgn="ctr" latinLnBrk="0" hangingPunct="1">
              <a:spcBef>
                <a:spcPts val="0"/>
              </a:spcBef>
              <a:spcAft>
                <a:spcPts val="0"/>
              </a:spcAft>
            </a:pPr>
            <a:r>
              <a:rPr lang="en-SG" sz="1800" b="0" i="0" u="none" strike="noStrike" kern="1200" dirty="0">
                <a:solidFill>
                  <a:srgbClr val="FFFFFF"/>
                </a:solidFill>
                <a:effectLst/>
                <a:latin typeface="Calibri" panose="020F0502020204030204" pitchFamily="34" charset="0"/>
              </a:rPr>
              <a:t>Same pattern occurs for CIFAR-10. Overfitting and volatile learning. Next step, I want to pass in the entire training data for training, and put the testing set as validation; with some hopes in improvement of testing accuracy. </a:t>
            </a:r>
            <a:endParaRPr lang="en-SG" sz="1800" b="0" i="0" u="none" strike="noStrike"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97176080-5064-4B00-AA08-C93C2CF6068D}" type="slidenum">
              <a:rPr lang="en-SG" smtClean="0"/>
              <a:t>34</a:t>
            </a:fld>
            <a:endParaRPr lang="en-SG"/>
          </a:p>
        </p:txBody>
      </p:sp>
    </p:spTree>
    <p:extLst>
      <p:ext uri="{BB962C8B-B14F-4D97-AF65-F5344CB8AC3E}">
        <p14:creationId xmlns:p14="http://schemas.microsoft.com/office/powerpoint/2010/main" val="4247253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ADBAC7"/>
                </a:solidFill>
                <a:effectLst/>
                <a:latin typeface="-apple-system"/>
              </a:rPr>
              <a:t>[1]: Training Accuracy from Training Iterations (Epochs)</a:t>
            </a:r>
          </a:p>
          <a:p>
            <a:pPr algn="l">
              <a:buFont typeface="Arial" panose="020B0604020202020204" pitchFamily="34" charset="0"/>
              <a:buChar char="•"/>
            </a:pPr>
            <a:r>
              <a:rPr lang="en-US" b="0" i="0" dirty="0">
                <a:solidFill>
                  <a:srgbClr val="ADBAC7"/>
                </a:solidFill>
                <a:effectLst/>
                <a:latin typeface="-apple-system"/>
              </a:rPr>
              <a:t>[2]: Full training set being pass through evaluation</a:t>
            </a:r>
          </a:p>
          <a:p>
            <a:pPr algn="l">
              <a:buFont typeface="Arial" panose="020B0604020202020204" pitchFamily="34" charset="0"/>
              <a:buChar char="•"/>
            </a:pPr>
            <a:r>
              <a:rPr lang="en-US" b="0" i="0" dirty="0">
                <a:solidFill>
                  <a:srgbClr val="ADBAC7"/>
                </a:solidFill>
                <a:effectLst/>
                <a:latin typeface="-apple-system"/>
              </a:rPr>
              <a:t>Training Accuracy and Validation Accuracy are fitted with Augmentation when Augmentation is applied</a:t>
            </a:r>
            <a:endParaRPr lang="en-SG" dirty="0">
              <a:effectLst/>
            </a:endParaRPr>
          </a:p>
          <a:p>
            <a:endParaRPr lang="en-SG" dirty="0">
              <a:effectLst/>
            </a:endParaRPr>
          </a:p>
          <a:p>
            <a:r>
              <a:rPr lang="en-SG" dirty="0">
                <a:effectLst/>
              </a:rPr>
              <a:t>We could see here that the Modified VGG16 has achieved the first personal objective of achieving high test accuracy, which also came second when passed in through the entire training data.</a:t>
            </a:r>
          </a:p>
        </p:txBody>
      </p:sp>
      <p:sp>
        <p:nvSpPr>
          <p:cNvPr id="4" name="Slide Number Placeholder 3"/>
          <p:cNvSpPr>
            <a:spLocks noGrp="1"/>
          </p:cNvSpPr>
          <p:nvPr>
            <p:ph type="sldNum" sz="quarter" idx="5"/>
          </p:nvPr>
        </p:nvSpPr>
        <p:spPr/>
        <p:txBody>
          <a:bodyPr/>
          <a:lstStyle/>
          <a:p>
            <a:fld id="{97176080-5064-4B00-AA08-C93C2CF6068D}" type="slidenum">
              <a:rPr lang="en-SG" smtClean="0"/>
              <a:t>35</a:t>
            </a:fld>
            <a:endParaRPr lang="en-SG"/>
          </a:p>
        </p:txBody>
      </p:sp>
    </p:spTree>
    <p:extLst>
      <p:ext uri="{BB962C8B-B14F-4D97-AF65-F5344CB8AC3E}">
        <p14:creationId xmlns:p14="http://schemas.microsoft.com/office/powerpoint/2010/main" val="2134812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ADBAC7"/>
                </a:solidFill>
                <a:effectLst/>
                <a:latin typeface="-apple-system"/>
              </a:rPr>
              <a:t>[1]: Training Accuracy from Training Iterations (Epochs)</a:t>
            </a:r>
          </a:p>
          <a:p>
            <a:pPr algn="l">
              <a:buFont typeface="Arial" panose="020B0604020202020204" pitchFamily="34" charset="0"/>
              <a:buChar char="•"/>
            </a:pPr>
            <a:r>
              <a:rPr lang="en-US" b="0" i="0" dirty="0">
                <a:solidFill>
                  <a:srgbClr val="ADBAC7"/>
                </a:solidFill>
                <a:effectLst/>
                <a:latin typeface="-apple-system"/>
              </a:rPr>
              <a:t>[2]: Full training set being pass through evaluation</a:t>
            </a:r>
          </a:p>
          <a:p>
            <a:pPr algn="l">
              <a:buFont typeface="Arial" panose="020B0604020202020204" pitchFamily="34" charset="0"/>
              <a:buChar char="•"/>
            </a:pPr>
            <a:r>
              <a:rPr lang="en-US" b="0" i="0" dirty="0">
                <a:solidFill>
                  <a:srgbClr val="ADBAC7"/>
                </a:solidFill>
                <a:effectLst/>
                <a:latin typeface="-apple-system"/>
              </a:rPr>
              <a:t>Training Accuracy and Validation Accuracy are fitted with Augmentation when Augmentation is applied</a:t>
            </a:r>
          </a:p>
          <a:p>
            <a:endParaRPr lang="en-SG" dirty="0">
              <a:effectLst/>
            </a:endParaRPr>
          </a:p>
          <a:p>
            <a:r>
              <a:rPr lang="en-SG" dirty="0">
                <a:effectLst/>
              </a:rPr>
              <a:t>Modified VGG16 has achieved the highest test </a:t>
            </a:r>
            <a:r>
              <a:rPr lang="en-SG" dirty="0" err="1">
                <a:effectLst/>
              </a:rPr>
              <a:t>acc</a:t>
            </a:r>
            <a:r>
              <a:rPr lang="en-SG" dirty="0">
                <a:effectLst/>
              </a:rPr>
              <a:t>, however the results from ResNet provided more consistency in validation accuracy together with test accuracy.</a:t>
            </a:r>
          </a:p>
        </p:txBody>
      </p:sp>
      <p:sp>
        <p:nvSpPr>
          <p:cNvPr id="4" name="Slide Number Placeholder 3"/>
          <p:cNvSpPr>
            <a:spLocks noGrp="1"/>
          </p:cNvSpPr>
          <p:nvPr>
            <p:ph type="sldNum" sz="quarter" idx="5"/>
          </p:nvPr>
        </p:nvSpPr>
        <p:spPr/>
        <p:txBody>
          <a:bodyPr/>
          <a:lstStyle/>
          <a:p>
            <a:fld id="{97176080-5064-4B00-AA08-C93C2CF6068D}" type="slidenum">
              <a:rPr lang="en-SG" smtClean="0"/>
              <a:t>36</a:t>
            </a:fld>
            <a:endParaRPr lang="en-SG"/>
          </a:p>
        </p:txBody>
      </p:sp>
    </p:spTree>
    <p:extLst>
      <p:ext uri="{BB962C8B-B14F-4D97-AF65-F5344CB8AC3E}">
        <p14:creationId xmlns:p14="http://schemas.microsoft.com/office/powerpoint/2010/main" val="2933976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effectLst/>
              </a:rPr>
              <a:t>&lt;skip this part if there is no time&gt;</a:t>
            </a:r>
          </a:p>
          <a:p>
            <a:endParaRPr lang="en-SG" dirty="0">
              <a:effectLst/>
            </a:endParaRPr>
          </a:p>
          <a:p>
            <a:r>
              <a:rPr lang="en-SG" dirty="0">
                <a:effectLst/>
              </a:rPr>
              <a:t>After randomly sampling 15 images, we could see that the Modified VGG has accurately predicted all 15 images.</a:t>
            </a:r>
          </a:p>
        </p:txBody>
      </p:sp>
      <p:sp>
        <p:nvSpPr>
          <p:cNvPr id="4" name="Slide Number Placeholder 3"/>
          <p:cNvSpPr>
            <a:spLocks noGrp="1"/>
          </p:cNvSpPr>
          <p:nvPr>
            <p:ph type="sldNum" sz="quarter" idx="5"/>
          </p:nvPr>
        </p:nvSpPr>
        <p:spPr/>
        <p:txBody>
          <a:bodyPr/>
          <a:lstStyle/>
          <a:p>
            <a:fld id="{97176080-5064-4B00-AA08-C93C2CF6068D}" type="slidenum">
              <a:rPr lang="en-SG" smtClean="0"/>
              <a:t>37</a:t>
            </a:fld>
            <a:endParaRPr lang="en-SG"/>
          </a:p>
        </p:txBody>
      </p:sp>
    </p:spTree>
    <p:extLst>
      <p:ext uri="{BB962C8B-B14F-4D97-AF65-F5344CB8AC3E}">
        <p14:creationId xmlns:p14="http://schemas.microsoft.com/office/powerpoint/2010/main" val="1393867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effectLst/>
              </a:rPr>
              <a:t>&lt;skip this part if there is no time&gt;</a:t>
            </a:r>
          </a:p>
          <a:p>
            <a:endParaRPr lang="en-SG" dirty="0">
              <a:effectLst/>
            </a:endParaRPr>
          </a:p>
          <a:p>
            <a:r>
              <a:rPr lang="en-SG" dirty="0">
                <a:effectLst/>
              </a:rPr>
              <a:t>After randomly sampling 15 images from CIFAR-10, we can see that ResNet is able to predict 14 out of 15 accurately.</a:t>
            </a:r>
          </a:p>
        </p:txBody>
      </p:sp>
      <p:sp>
        <p:nvSpPr>
          <p:cNvPr id="4" name="Slide Number Placeholder 3"/>
          <p:cNvSpPr>
            <a:spLocks noGrp="1"/>
          </p:cNvSpPr>
          <p:nvPr>
            <p:ph type="sldNum" sz="quarter" idx="5"/>
          </p:nvPr>
        </p:nvSpPr>
        <p:spPr/>
        <p:txBody>
          <a:bodyPr/>
          <a:lstStyle/>
          <a:p>
            <a:fld id="{97176080-5064-4B00-AA08-C93C2CF6068D}" type="slidenum">
              <a:rPr lang="en-SG" smtClean="0"/>
              <a:t>38</a:t>
            </a:fld>
            <a:endParaRPr lang="en-SG"/>
          </a:p>
        </p:txBody>
      </p:sp>
    </p:spTree>
    <p:extLst>
      <p:ext uri="{BB962C8B-B14F-4D97-AF65-F5344CB8AC3E}">
        <p14:creationId xmlns:p14="http://schemas.microsoft.com/office/powerpoint/2010/main" val="1687390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effectLst/>
              </a:rPr>
              <a:t>Creating a confusion matrix here, we can see a trend where upper body clothing tend to be misclassified such as t-shirt, coat, and shirt. </a:t>
            </a:r>
          </a:p>
        </p:txBody>
      </p:sp>
      <p:sp>
        <p:nvSpPr>
          <p:cNvPr id="4" name="Slide Number Placeholder 3"/>
          <p:cNvSpPr>
            <a:spLocks noGrp="1"/>
          </p:cNvSpPr>
          <p:nvPr>
            <p:ph type="sldNum" sz="quarter" idx="5"/>
          </p:nvPr>
        </p:nvSpPr>
        <p:spPr/>
        <p:txBody>
          <a:bodyPr/>
          <a:lstStyle/>
          <a:p>
            <a:fld id="{97176080-5064-4B00-AA08-C93C2CF6068D}" type="slidenum">
              <a:rPr lang="en-SG" smtClean="0"/>
              <a:t>39</a:t>
            </a:fld>
            <a:endParaRPr lang="en-SG"/>
          </a:p>
        </p:txBody>
      </p:sp>
    </p:spTree>
    <p:extLst>
      <p:ext uri="{BB962C8B-B14F-4D97-AF65-F5344CB8AC3E}">
        <p14:creationId xmlns:p14="http://schemas.microsoft.com/office/powerpoint/2010/main" val="411496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assignment brief didn’t explicitly state the primary objective that is to be achieved after these image classification tasks, as such I’ve created some personal objectives of mine as goals to achieve at the end of my attempt/work. (1) Obtain a high test accuracy relative to the public benchmark (2) Experiment with multiple training strategies and CNN architectures. </a:t>
            </a:r>
          </a:p>
        </p:txBody>
      </p:sp>
      <p:sp>
        <p:nvSpPr>
          <p:cNvPr id="4" name="Slide Number Placeholder 3"/>
          <p:cNvSpPr>
            <a:spLocks noGrp="1"/>
          </p:cNvSpPr>
          <p:nvPr>
            <p:ph type="sldNum" sz="quarter" idx="5"/>
          </p:nvPr>
        </p:nvSpPr>
        <p:spPr/>
        <p:txBody>
          <a:bodyPr/>
          <a:lstStyle/>
          <a:p>
            <a:fld id="{97176080-5064-4B00-AA08-C93C2CF6068D}" type="slidenum">
              <a:rPr lang="en-SG" smtClean="0"/>
              <a:t>4</a:t>
            </a:fld>
            <a:endParaRPr lang="en-SG"/>
          </a:p>
        </p:txBody>
      </p:sp>
    </p:spTree>
    <p:extLst>
      <p:ext uri="{BB962C8B-B14F-4D97-AF65-F5344CB8AC3E}">
        <p14:creationId xmlns:p14="http://schemas.microsoft.com/office/powerpoint/2010/main" val="1173788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effectLst/>
              </a:rPr>
              <a:t>For CIFAR-10, we could see Cat and Dogs tend to be misclassified for each other, which is justifiable for smaller animals to be misclassified.</a:t>
            </a:r>
          </a:p>
        </p:txBody>
      </p:sp>
      <p:sp>
        <p:nvSpPr>
          <p:cNvPr id="4" name="Slide Number Placeholder 3"/>
          <p:cNvSpPr>
            <a:spLocks noGrp="1"/>
          </p:cNvSpPr>
          <p:nvPr>
            <p:ph type="sldNum" sz="quarter" idx="5"/>
          </p:nvPr>
        </p:nvSpPr>
        <p:spPr/>
        <p:txBody>
          <a:bodyPr/>
          <a:lstStyle/>
          <a:p>
            <a:fld id="{97176080-5064-4B00-AA08-C93C2CF6068D}" type="slidenum">
              <a:rPr lang="en-SG" smtClean="0"/>
              <a:t>40</a:t>
            </a:fld>
            <a:endParaRPr lang="en-SG"/>
          </a:p>
        </p:txBody>
      </p:sp>
    </p:spTree>
    <p:extLst>
      <p:ext uri="{BB962C8B-B14F-4D97-AF65-F5344CB8AC3E}">
        <p14:creationId xmlns:p14="http://schemas.microsoft.com/office/powerpoint/2010/main" val="3439864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41</a:t>
            </a:fld>
            <a:endParaRPr lang="en-SG"/>
          </a:p>
        </p:txBody>
      </p:sp>
    </p:spTree>
    <p:extLst>
      <p:ext uri="{BB962C8B-B14F-4D97-AF65-F5344CB8AC3E}">
        <p14:creationId xmlns:p14="http://schemas.microsoft.com/office/powerpoint/2010/main" val="883577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[SKIP]</a:t>
            </a:r>
          </a:p>
          <a:p>
            <a:endParaRPr lang="en-SG" dirty="0"/>
          </a:p>
          <a:p>
            <a:r>
              <a:rPr lang="en-SG" dirty="0"/>
              <a:t>Fashion MNIST is a dataset of images containing images of clothing from 10 different classes. The dataset provided from the </a:t>
            </a:r>
            <a:r>
              <a:rPr lang="en-SG" dirty="0" err="1"/>
              <a:t>Tensorflow</a:t>
            </a:r>
            <a:r>
              <a:rPr lang="en-SG" dirty="0"/>
              <a:t> API consists of a training set of 60,000 image/tensor and labels and test set of 10,000 image/tensor and labels. Each image comes as a 28 by 28 tensor of integers, which represents the pixel value between 0 and 255. Each label comes as an integer, which each integer designated to a class.</a:t>
            </a:r>
          </a:p>
        </p:txBody>
      </p:sp>
      <p:sp>
        <p:nvSpPr>
          <p:cNvPr id="4" name="Slide Number Placeholder 3"/>
          <p:cNvSpPr>
            <a:spLocks noGrp="1"/>
          </p:cNvSpPr>
          <p:nvPr>
            <p:ph type="sldNum" sz="quarter" idx="5"/>
          </p:nvPr>
        </p:nvSpPr>
        <p:spPr/>
        <p:txBody>
          <a:bodyPr/>
          <a:lstStyle/>
          <a:p>
            <a:fld id="{97176080-5064-4B00-AA08-C93C2CF6068D}" type="slidenum">
              <a:rPr lang="en-SG" smtClean="0"/>
              <a:t>5</a:t>
            </a:fld>
            <a:endParaRPr lang="en-SG"/>
          </a:p>
        </p:txBody>
      </p:sp>
    </p:spTree>
    <p:extLst>
      <p:ext uri="{BB962C8B-B14F-4D97-AF65-F5344CB8AC3E}">
        <p14:creationId xmlns:p14="http://schemas.microsoft.com/office/powerpoint/2010/main" val="1465470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[SKIP]</a:t>
            </a:r>
          </a:p>
          <a:p>
            <a:endParaRPr lang="en-SG" dirty="0"/>
          </a:p>
          <a:p>
            <a:r>
              <a:rPr lang="en-SG" dirty="0"/>
              <a:t>The first step I want to have a preview of the images and labels. I randomly sampled 15 instances from the training set and displayed it as a matplotlib figure. Relatively, we could say for these 15 instances, the images seems to match their designated labels.</a:t>
            </a:r>
          </a:p>
        </p:txBody>
      </p:sp>
      <p:sp>
        <p:nvSpPr>
          <p:cNvPr id="4" name="Slide Number Placeholder 3"/>
          <p:cNvSpPr>
            <a:spLocks noGrp="1"/>
          </p:cNvSpPr>
          <p:nvPr>
            <p:ph type="sldNum" sz="quarter" idx="5"/>
          </p:nvPr>
        </p:nvSpPr>
        <p:spPr/>
        <p:txBody>
          <a:bodyPr/>
          <a:lstStyle/>
          <a:p>
            <a:fld id="{97176080-5064-4B00-AA08-C93C2CF6068D}" type="slidenum">
              <a:rPr lang="en-SG" smtClean="0"/>
              <a:t>6</a:t>
            </a:fld>
            <a:endParaRPr lang="en-SG"/>
          </a:p>
        </p:txBody>
      </p:sp>
    </p:spTree>
    <p:extLst>
      <p:ext uri="{BB962C8B-B14F-4D97-AF65-F5344CB8AC3E}">
        <p14:creationId xmlns:p14="http://schemas.microsoft.com/office/powerpoint/2010/main" val="302903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[SKIP]</a:t>
            </a:r>
          </a:p>
          <a:p>
            <a:endParaRPr lang="en-SG" dirty="0"/>
          </a:p>
          <a:p>
            <a:r>
              <a:rPr lang="en-SG" dirty="0"/>
              <a:t>As mentioned earlier, there are 10 classes within the Fashion MNIST dataset. I want to check for the class distribution in the training set if there were any imbalance of classes. Generally, all of the classes have a uniform distribution number of classes.</a:t>
            </a:r>
          </a:p>
        </p:txBody>
      </p:sp>
      <p:sp>
        <p:nvSpPr>
          <p:cNvPr id="4" name="Slide Number Placeholder 3"/>
          <p:cNvSpPr>
            <a:spLocks noGrp="1"/>
          </p:cNvSpPr>
          <p:nvPr>
            <p:ph type="sldNum" sz="quarter" idx="5"/>
          </p:nvPr>
        </p:nvSpPr>
        <p:spPr/>
        <p:txBody>
          <a:bodyPr/>
          <a:lstStyle/>
          <a:p>
            <a:fld id="{97176080-5064-4B00-AA08-C93C2CF6068D}" type="slidenum">
              <a:rPr lang="en-SG" smtClean="0"/>
              <a:t>7</a:t>
            </a:fld>
            <a:endParaRPr lang="en-SG"/>
          </a:p>
        </p:txBody>
      </p:sp>
    </p:spTree>
    <p:extLst>
      <p:ext uri="{BB962C8B-B14F-4D97-AF65-F5344CB8AC3E}">
        <p14:creationId xmlns:p14="http://schemas.microsoft.com/office/powerpoint/2010/main" val="1408483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[SKIP]</a:t>
            </a:r>
          </a:p>
          <a:p>
            <a:endParaRPr lang="en-SG" dirty="0"/>
          </a:p>
          <a:p>
            <a:r>
              <a:rPr lang="en-SG" dirty="0"/>
              <a:t>CIFAR-10 is a dataset of images containing images from 10 different classes. The dataset provided from the </a:t>
            </a:r>
            <a:r>
              <a:rPr lang="en-SG" dirty="0" err="1"/>
              <a:t>Tensorflow</a:t>
            </a:r>
            <a:r>
              <a:rPr lang="en-SG" dirty="0"/>
              <a:t> API consists of a training set of 50,000 image/tensor and labels and test set of 10,000 image/tensor and labels. Each image comes as a 32 by 32 by 3 tensor of integers, which represents the pixel value between 0 and 255 of 3 different colour channels. Each label comes as an integer, which each integer designated to a class.</a:t>
            </a:r>
          </a:p>
        </p:txBody>
      </p:sp>
      <p:sp>
        <p:nvSpPr>
          <p:cNvPr id="4" name="Slide Number Placeholder 3"/>
          <p:cNvSpPr>
            <a:spLocks noGrp="1"/>
          </p:cNvSpPr>
          <p:nvPr>
            <p:ph type="sldNum" sz="quarter" idx="5"/>
          </p:nvPr>
        </p:nvSpPr>
        <p:spPr/>
        <p:txBody>
          <a:bodyPr/>
          <a:lstStyle/>
          <a:p>
            <a:fld id="{97176080-5064-4B00-AA08-C93C2CF6068D}" type="slidenum">
              <a:rPr lang="en-SG" smtClean="0"/>
              <a:t>8</a:t>
            </a:fld>
            <a:endParaRPr lang="en-SG"/>
          </a:p>
        </p:txBody>
      </p:sp>
    </p:spTree>
    <p:extLst>
      <p:ext uri="{BB962C8B-B14F-4D97-AF65-F5344CB8AC3E}">
        <p14:creationId xmlns:p14="http://schemas.microsoft.com/office/powerpoint/2010/main" val="99190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[SKIP]</a:t>
            </a:r>
          </a:p>
          <a:p>
            <a:endParaRPr lang="en-SG" dirty="0"/>
          </a:p>
          <a:p>
            <a:r>
              <a:rPr lang="en-SG" dirty="0"/>
              <a:t>The first step I want to have a preview of the images and labels. I randomly sampled 15 instances from the training set and displayed it as a matplotlib figure. Relatively, we could say for these 15 instances, the images seems to match their designated labels.</a:t>
            </a:r>
          </a:p>
        </p:txBody>
      </p:sp>
      <p:sp>
        <p:nvSpPr>
          <p:cNvPr id="4" name="Slide Number Placeholder 3"/>
          <p:cNvSpPr>
            <a:spLocks noGrp="1"/>
          </p:cNvSpPr>
          <p:nvPr>
            <p:ph type="sldNum" sz="quarter" idx="5"/>
          </p:nvPr>
        </p:nvSpPr>
        <p:spPr/>
        <p:txBody>
          <a:bodyPr/>
          <a:lstStyle/>
          <a:p>
            <a:fld id="{97176080-5064-4B00-AA08-C93C2CF6068D}" type="slidenum">
              <a:rPr lang="en-SG" smtClean="0"/>
              <a:t>9</a:t>
            </a:fld>
            <a:endParaRPr lang="en-SG"/>
          </a:p>
        </p:txBody>
      </p:sp>
    </p:spTree>
    <p:extLst>
      <p:ext uri="{BB962C8B-B14F-4D97-AF65-F5344CB8AC3E}">
        <p14:creationId xmlns:p14="http://schemas.microsoft.com/office/powerpoint/2010/main" val="120889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B0D35C-13D1-4C2E-9B69-4FA3225CBF5B}" type="datetimeFigureOut">
              <a:rPr lang="en-SG" smtClean="0"/>
              <a:t>28 Nov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80142778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0D35C-13D1-4C2E-9B69-4FA3225CBF5B}" type="datetimeFigureOut">
              <a:rPr lang="en-SG" smtClean="0"/>
              <a:t>28 Nov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43755949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0D35C-13D1-4C2E-9B69-4FA3225CBF5B}" type="datetimeFigureOut">
              <a:rPr lang="en-SG" smtClean="0"/>
              <a:t>28 Nov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7708686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0D35C-13D1-4C2E-9B69-4FA3225CBF5B}" type="datetimeFigureOut">
              <a:rPr lang="en-SG" smtClean="0"/>
              <a:t>28 Nov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88285882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B0D35C-13D1-4C2E-9B69-4FA3225CBF5B}" type="datetimeFigureOut">
              <a:rPr lang="en-SG" smtClean="0"/>
              <a:t>28 Nov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415448069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B0D35C-13D1-4C2E-9B69-4FA3225CBF5B}" type="datetimeFigureOut">
              <a:rPr lang="en-SG" smtClean="0"/>
              <a:t>28 Nov 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58787569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B0D35C-13D1-4C2E-9B69-4FA3225CBF5B}" type="datetimeFigureOut">
              <a:rPr lang="en-SG" smtClean="0"/>
              <a:t>28 Nov 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10761355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B0D35C-13D1-4C2E-9B69-4FA3225CBF5B}" type="datetimeFigureOut">
              <a:rPr lang="en-SG" smtClean="0"/>
              <a:t>28 Nov 2021</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19224406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B0D35C-13D1-4C2E-9B69-4FA3225CBF5B}" type="datetimeFigureOut">
              <a:rPr lang="en-SG" smtClean="0"/>
              <a:t>28 Nov 2021</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49209391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B0D35C-13D1-4C2E-9B69-4FA3225CBF5B}" type="datetimeFigureOut">
              <a:rPr lang="en-SG" smtClean="0"/>
              <a:t>28 Nov 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0021500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B0D35C-13D1-4C2E-9B69-4FA3225CBF5B}" type="datetimeFigureOut">
              <a:rPr lang="en-SG" smtClean="0"/>
              <a:t>28 Nov 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71420752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B0D35C-13D1-4C2E-9B69-4FA3225CBF5B}" type="datetimeFigureOut">
              <a:rPr lang="en-SG" smtClean="0"/>
              <a:t>28 Nov 2021</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EC7B12-701B-420C-A1F1-4592A5358B6A}" type="slidenum">
              <a:rPr lang="en-SG" smtClean="0"/>
              <a:t>‹#›</a:t>
            </a:fld>
            <a:endParaRPr lang="en-SG"/>
          </a:p>
        </p:txBody>
      </p:sp>
    </p:spTree>
    <p:extLst>
      <p:ext uri="{BB962C8B-B14F-4D97-AF65-F5344CB8AC3E}">
        <p14:creationId xmlns:p14="http://schemas.microsoft.com/office/powerpoint/2010/main" val="103938263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1" name="Table 3">
            <a:extLst>
              <a:ext uri="{FF2B5EF4-FFF2-40B4-BE49-F238E27FC236}">
                <a16:creationId xmlns:a16="http://schemas.microsoft.com/office/drawing/2014/main" id="{435073E5-0C14-49E2-94EB-0C0CF569ECCD}"/>
              </a:ext>
            </a:extLst>
          </p:cNvPr>
          <p:cNvGraphicFramePr>
            <a:graphicFrameLocks noGrp="1"/>
          </p:cNvGraphicFramePr>
          <p:nvPr>
            <p:extLst>
              <p:ext uri="{D42A27DB-BD31-4B8C-83A1-F6EECF244321}">
                <p14:modId xmlns:p14="http://schemas.microsoft.com/office/powerpoint/2010/main" val="912341029"/>
              </p:ext>
            </p:extLst>
          </p:nvPr>
        </p:nvGraphicFramePr>
        <p:xfrm>
          <a:off x="1252709" y="1845426"/>
          <a:ext cx="9683531" cy="3537742"/>
        </p:xfrm>
        <a:graphic>
          <a:graphicData uri="http://schemas.openxmlformats.org/drawingml/2006/table">
            <a:tbl>
              <a:tblPr firstRow="1" bandRow="1">
                <a:tableStyleId>{3B4B98B0-60AC-42C2-AFA5-B58CD77FA1E5}</a:tableStyleId>
              </a:tblPr>
              <a:tblGrid>
                <a:gridCol w="5166076">
                  <a:extLst>
                    <a:ext uri="{9D8B030D-6E8A-4147-A177-3AD203B41FA5}">
                      <a16:colId xmlns:a16="http://schemas.microsoft.com/office/drawing/2014/main" val="2976137310"/>
                    </a:ext>
                  </a:extLst>
                </a:gridCol>
                <a:gridCol w="4517455">
                  <a:extLst>
                    <a:ext uri="{9D8B030D-6E8A-4147-A177-3AD203B41FA5}">
                      <a16:colId xmlns:a16="http://schemas.microsoft.com/office/drawing/2014/main" val="4178320770"/>
                    </a:ext>
                  </a:extLst>
                </a:gridCol>
              </a:tblGrid>
              <a:tr h="600137">
                <a:tc>
                  <a:txBody>
                    <a:bodyPr/>
                    <a:lstStyle/>
                    <a:p>
                      <a:r>
                        <a:rPr lang="en-SG" sz="2600" dirty="0"/>
                        <a:t>Tan Yu Hoe</a:t>
                      </a:r>
                    </a:p>
                  </a:txBody>
                  <a:tcPr marL="137355" marR="137355" marT="68678" marB="68678"/>
                </a:tc>
                <a:tc>
                  <a:txBody>
                    <a:bodyPr/>
                    <a:lstStyle/>
                    <a:p>
                      <a:r>
                        <a:rPr lang="en-SG" sz="2600" dirty="0"/>
                        <a:t>P2026309</a:t>
                      </a:r>
                    </a:p>
                  </a:txBody>
                  <a:tcPr marL="137355" marR="137355" marT="68678" marB="68678"/>
                </a:tc>
                <a:extLst>
                  <a:ext uri="{0D108BD9-81ED-4DB2-BD59-A6C34878D82A}">
                    <a16:rowId xmlns:a16="http://schemas.microsoft.com/office/drawing/2014/main" val="2597494554"/>
                  </a:ext>
                </a:extLst>
              </a:tr>
              <a:tr h="560284">
                <a:tc>
                  <a:txBody>
                    <a:bodyPr/>
                    <a:lstStyle/>
                    <a:p>
                      <a:r>
                        <a:rPr lang="en-SG" sz="2600" dirty="0"/>
                        <a:t>Diploma in Applied AI and Analytics</a:t>
                      </a:r>
                    </a:p>
                  </a:txBody>
                  <a:tcPr marL="137355" marR="137355" marT="68678" marB="68678"/>
                </a:tc>
                <a:tc>
                  <a:txBody>
                    <a:bodyPr/>
                    <a:lstStyle/>
                    <a:p>
                      <a:r>
                        <a:rPr lang="en-SG" sz="2600" dirty="0"/>
                        <a:t>DAAA/FT/2B/04</a:t>
                      </a:r>
                    </a:p>
                  </a:txBody>
                  <a:tcPr marL="137355" marR="137355" marT="68678" marB="68678"/>
                </a:tc>
                <a:extLst>
                  <a:ext uri="{0D108BD9-81ED-4DB2-BD59-A6C34878D82A}">
                    <a16:rowId xmlns:a16="http://schemas.microsoft.com/office/drawing/2014/main" val="3472665099"/>
                  </a:ext>
                </a:extLst>
              </a:tr>
              <a:tr h="600137">
                <a:tc>
                  <a:txBody>
                    <a:bodyPr/>
                    <a:lstStyle/>
                    <a:p>
                      <a:r>
                        <a:rPr lang="en-SG" sz="2600"/>
                        <a:t>School of Computing </a:t>
                      </a:r>
                    </a:p>
                  </a:txBody>
                  <a:tcPr marL="137355" marR="137355" marT="68678" marB="6867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600"/>
                        <a:t>Singapore Polytechnic</a:t>
                      </a:r>
                    </a:p>
                  </a:txBody>
                  <a:tcPr marL="137355" marR="137355" marT="68678" marB="68678"/>
                </a:tc>
                <a:extLst>
                  <a:ext uri="{0D108BD9-81ED-4DB2-BD59-A6C34878D82A}">
                    <a16:rowId xmlns:a16="http://schemas.microsoft.com/office/drawing/2014/main" val="1358957886"/>
                  </a:ext>
                </a:extLst>
              </a:tr>
              <a:tr h="576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600" dirty="0"/>
                        <a:t>tanyh.20@ichat.sp.edu.sg</a:t>
                      </a:r>
                    </a:p>
                  </a:txBody>
                  <a:tcPr marL="137355" marR="137355" marT="68678" marB="6867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2600" dirty="0"/>
                    </a:p>
                  </a:txBody>
                  <a:tcPr marL="137355" marR="137355" marT="68678" marB="68678"/>
                </a:tc>
                <a:extLst>
                  <a:ext uri="{0D108BD9-81ED-4DB2-BD59-A6C34878D82A}">
                    <a16:rowId xmlns:a16="http://schemas.microsoft.com/office/drawing/2014/main" val="685036898"/>
                  </a:ext>
                </a:extLst>
              </a:tr>
              <a:tr h="600137">
                <a:tc>
                  <a:txBody>
                    <a:bodyPr/>
                    <a:lstStyle/>
                    <a:p>
                      <a:r>
                        <a:rPr lang="en-SG" sz="2600" dirty="0"/>
                        <a:t>DELE</a:t>
                      </a:r>
                    </a:p>
                  </a:txBody>
                  <a:tcPr marL="137355" marR="137355" marT="68678" marB="6867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600" dirty="0"/>
                        <a:t>ST1504</a:t>
                      </a:r>
                    </a:p>
                  </a:txBody>
                  <a:tcPr marL="137355" marR="137355" marT="68678" marB="68678"/>
                </a:tc>
                <a:extLst>
                  <a:ext uri="{0D108BD9-81ED-4DB2-BD59-A6C34878D82A}">
                    <a16:rowId xmlns:a16="http://schemas.microsoft.com/office/drawing/2014/main" val="1391167179"/>
                  </a:ext>
                </a:extLst>
              </a:tr>
              <a:tr h="600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600" dirty="0"/>
                        <a:t>CA1 Assignment</a:t>
                      </a:r>
                    </a:p>
                  </a:txBody>
                  <a:tcPr marL="137355" marR="137355" marT="68678" marB="68678"/>
                </a:tc>
                <a:tc>
                  <a:txBody>
                    <a:bodyPr/>
                    <a:lstStyle/>
                    <a:p>
                      <a:endParaRPr lang="en-SG" sz="2600" dirty="0"/>
                    </a:p>
                  </a:txBody>
                  <a:tcPr marL="137355" marR="137355" marT="68678" marB="68678"/>
                </a:tc>
                <a:extLst>
                  <a:ext uri="{0D108BD9-81ED-4DB2-BD59-A6C34878D82A}">
                    <a16:rowId xmlns:a16="http://schemas.microsoft.com/office/drawing/2014/main" val="3874813747"/>
                  </a:ext>
                </a:extLst>
              </a:tr>
            </a:tbl>
          </a:graphicData>
        </a:graphic>
      </p:graphicFrame>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rmAutofit/>
          </a:bodyPr>
          <a:lstStyle/>
          <a:p>
            <a:r>
              <a:rPr lang="en-US" sz="8000" b="1" dirty="0">
                <a:latin typeface="Source Sans Pro" panose="020B0503030403020204" pitchFamily="34" charset="0"/>
                <a:ea typeface="Source Sans Pro" panose="020B0503030403020204" pitchFamily="34" charset="0"/>
              </a:rPr>
              <a:t>DELE CA1</a:t>
            </a:r>
            <a:endParaRPr lang="en-US" sz="8000" b="1" kern="1200" dirty="0">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2257353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Fashion MNIST</a:t>
            </a:r>
          </a:p>
        </p:txBody>
      </p:sp>
      <p:pic>
        <p:nvPicPr>
          <p:cNvPr id="6146" name="Picture 2">
            <a:extLst>
              <a:ext uri="{FF2B5EF4-FFF2-40B4-BE49-F238E27FC236}">
                <a16:creationId xmlns:a16="http://schemas.microsoft.com/office/drawing/2014/main" id="{1EE72483-39C1-4C75-AC95-F6730DCAB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317" y="1867768"/>
            <a:ext cx="9813366" cy="4814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34799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Pixel Normalization</a:t>
            </a:r>
            <a:r>
              <a:rPr lang="en-US" sz="5400" b="1" dirty="0">
                <a:latin typeface="Source Sans Pro" panose="020B0503030403020204" pitchFamily="34" charset="0"/>
                <a:ea typeface="Source Sans Pro" panose="020B0503030403020204" pitchFamily="34" charset="0"/>
              </a:rPr>
              <a:t> / Rescaling</a:t>
            </a:r>
            <a:endParaRPr lang="en-US" sz="5400" b="1" kern="1200" dirty="0">
              <a:solidFill>
                <a:schemeClr val="tx1"/>
              </a:solidFill>
              <a:latin typeface="Source Sans Pro" panose="020B0503030403020204" pitchFamily="34" charset="0"/>
              <a:ea typeface="Source Sans Pro" panose="020B0503030403020204" pitchFamily="34" charset="0"/>
            </a:endParaRPr>
          </a:p>
        </p:txBody>
      </p:sp>
      <mc:AlternateContent xmlns:mc="http://schemas.openxmlformats.org/markup-compatibility/2006" xmlns:a14="http://schemas.microsoft.com/office/drawing/2010/main">
        <mc:Choice Requires="a14">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1"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000" dirty="0">
                    <a:latin typeface="Source Sans Pro" panose="020B0503030403020204" pitchFamily="34" charset="0"/>
                    <a:ea typeface="Source Sans Pro" panose="020B0503030403020204" pitchFamily="34" charset="0"/>
                  </a:rPr>
                  <a:t>The purpose of normalisation in image processing is to “attempt” to bring the scale of pixels down to a normal distribution </a:t>
                </a:r>
                <a14:m>
                  <m:oMath xmlns:m="http://schemas.openxmlformats.org/officeDocument/2006/math">
                    <m:r>
                      <a:rPr lang="en-SG" sz="2000" b="0" i="1" smtClean="0">
                        <a:latin typeface="Cambria Math" panose="02040503050406030204" pitchFamily="18" charset="0"/>
                        <a:ea typeface="Source Sans Pro" panose="020B0503030403020204" pitchFamily="34" charset="0"/>
                      </a:rPr>
                      <m:t>𝑁</m:t>
                    </m:r>
                    <m:r>
                      <a:rPr lang="en-SG" sz="2000" b="0" i="1" smtClean="0">
                        <a:latin typeface="Cambria Math" panose="02040503050406030204" pitchFamily="18" charset="0"/>
                        <a:ea typeface="Source Sans Pro" panose="020B0503030403020204" pitchFamily="34" charset="0"/>
                      </a:rPr>
                      <m:t>(0, 1)</m:t>
                    </m:r>
                  </m:oMath>
                </a14:m>
                <a:r>
                  <a:rPr lang="en-SG" sz="2000" dirty="0">
                    <a:latin typeface="Source Sans Pro" panose="020B0503030403020204" pitchFamily="34" charset="0"/>
                    <a:ea typeface="Source Sans Pro" panose="020B0503030403020204" pitchFamily="34" charset="0"/>
                  </a:rPr>
                  <a:t>, in order to mitigate the strong influence of very large or very small pixels. One way to do this is </a:t>
                </a:r>
                <a:r>
                  <a:rPr lang="en-SG" sz="2000" b="1" dirty="0">
                    <a:latin typeface="Source Sans Pro" panose="020B0503030403020204" pitchFamily="34" charset="0"/>
                    <a:ea typeface="Source Sans Pro" panose="020B0503030403020204" pitchFamily="34" charset="0"/>
                  </a:rPr>
                  <a:t>Z-Score Standardisation </a:t>
                </a:r>
                <a14:m>
                  <m:oMath xmlns:m="http://schemas.openxmlformats.org/officeDocument/2006/math">
                    <m:sSup>
                      <m:sSupPr>
                        <m:ctrlPr>
                          <a:rPr lang="en-SG" sz="2000" b="0" i="1" smtClean="0">
                            <a:latin typeface="Cambria Math" panose="02040503050406030204" pitchFamily="18" charset="0"/>
                            <a:ea typeface="Source Sans Pro" panose="020B0503030403020204" pitchFamily="34" charset="0"/>
                          </a:rPr>
                        </m:ctrlPr>
                      </m:sSupPr>
                      <m:e>
                        <m:r>
                          <a:rPr lang="en-SG" sz="2000" b="0" i="1" smtClean="0">
                            <a:latin typeface="Cambria Math" panose="02040503050406030204" pitchFamily="18" charset="0"/>
                            <a:ea typeface="Source Sans Pro" panose="020B0503030403020204" pitchFamily="34" charset="0"/>
                          </a:rPr>
                          <m:t>𝑋</m:t>
                        </m:r>
                      </m:e>
                      <m:sup>
                        <m:r>
                          <a:rPr lang="en-SG" sz="2000" b="0" i="1" smtClean="0">
                            <a:latin typeface="Cambria Math" panose="02040503050406030204" pitchFamily="18" charset="0"/>
                            <a:ea typeface="Source Sans Pro" panose="020B0503030403020204" pitchFamily="34" charset="0"/>
                          </a:rPr>
                          <m:t>′</m:t>
                        </m:r>
                      </m:sup>
                    </m:sSup>
                    <m:r>
                      <a:rPr lang="en-SG" sz="2000" b="0" i="1" smtClean="0">
                        <a:latin typeface="Cambria Math" panose="02040503050406030204" pitchFamily="18" charset="0"/>
                        <a:ea typeface="Source Sans Pro" panose="020B0503030403020204" pitchFamily="34" charset="0"/>
                      </a:rPr>
                      <m:t>=</m:t>
                    </m:r>
                    <m:f>
                      <m:fPr>
                        <m:ctrlPr>
                          <a:rPr lang="en-SG" sz="2000" b="0" i="1" smtClean="0">
                            <a:latin typeface="Cambria Math" panose="02040503050406030204" pitchFamily="18" charset="0"/>
                            <a:ea typeface="Source Sans Pro" panose="020B0503030403020204" pitchFamily="34" charset="0"/>
                          </a:rPr>
                        </m:ctrlPr>
                      </m:fPr>
                      <m:num>
                        <m:r>
                          <a:rPr lang="en-SG" sz="2000" b="0" i="1" smtClean="0">
                            <a:latin typeface="Cambria Math" panose="02040503050406030204" pitchFamily="18" charset="0"/>
                            <a:ea typeface="Source Sans Pro" panose="020B0503030403020204" pitchFamily="34" charset="0"/>
                          </a:rPr>
                          <m:t>𝑋</m:t>
                        </m:r>
                        <m:r>
                          <a:rPr lang="en-SG" sz="2000" b="0" i="1" smtClean="0">
                            <a:latin typeface="Cambria Math" panose="02040503050406030204" pitchFamily="18" charset="0"/>
                            <a:ea typeface="Source Sans Pro" panose="020B0503030403020204" pitchFamily="34" charset="0"/>
                          </a:rPr>
                          <m:t> −</m:t>
                        </m:r>
                        <m:r>
                          <a:rPr lang="en-SG" sz="2000" b="0" i="1" smtClean="0">
                            <a:latin typeface="Cambria Math" panose="02040503050406030204" pitchFamily="18" charset="0"/>
                            <a:ea typeface="Source Sans Pro" panose="020B0503030403020204" pitchFamily="34" charset="0"/>
                          </a:rPr>
                          <m:t>𝜇</m:t>
                        </m:r>
                      </m:num>
                      <m:den>
                        <m:r>
                          <a:rPr lang="en-SG" sz="2000" b="0" i="1" smtClean="0">
                            <a:latin typeface="Cambria Math" panose="02040503050406030204" pitchFamily="18" charset="0"/>
                            <a:ea typeface="Source Sans Pro" panose="020B0503030403020204" pitchFamily="34" charset="0"/>
                          </a:rPr>
                          <m:t>𝜎</m:t>
                        </m:r>
                      </m:den>
                    </m:f>
                  </m:oMath>
                </a14:m>
                <a:r>
                  <a:rPr lang="en-SG" sz="2000" dirty="0">
                    <a:latin typeface="Source Sans Pro" panose="020B0503030403020204" pitchFamily="34" charset="0"/>
                    <a:ea typeface="Source Sans Pro" panose="020B0503030403020204" pitchFamily="34" charset="0"/>
                  </a:rPr>
                  <a:t>, however, doing this would not provide us any information about the range of values.</a:t>
                </a:r>
              </a:p>
              <a:p>
                <a:endParaRPr lang="en-SG" sz="2000" b="1" dirty="0">
                  <a:latin typeface="Source Sans Pro" panose="020B0503030403020204" pitchFamily="34" charset="0"/>
                  <a:ea typeface="Source Sans Pro" panose="020B0503030403020204" pitchFamily="34" charset="0"/>
                </a:endParaRPr>
              </a:p>
              <a:p>
                <a:r>
                  <a:rPr lang="en-SG" sz="2000" dirty="0">
                    <a:latin typeface="Source Sans Pro" panose="020B0503030403020204" pitchFamily="34" charset="0"/>
                    <a:ea typeface="Source Sans Pro" panose="020B0503030403020204" pitchFamily="34" charset="0"/>
                  </a:rPr>
                  <a:t>The closest thing to </a:t>
                </a:r>
                <a14:m>
                  <m:oMath xmlns:m="http://schemas.openxmlformats.org/officeDocument/2006/math">
                    <m:r>
                      <a:rPr lang="en-SG" sz="2000" i="1" dirty="0" smtClean="0">
                        <a:latin typeface="Cambria Math" panose="02040503050406030204" pitchFamily="18" charset="0"/>
                        <a:ea typeface="Source Sans Pro" panose="020B0503030403020204" pitchFamily="34" charset="0"/>
                      </a:rPr>
                      <m:t>𝑁</m:t>
                    </m:r>
                    <m:r>
                      <a:rPr lang="en-SG" sz="2000" i="1" dirty="0" smtClean="0">
                        <a:latin typeface="Cambria Math" panose="02040503050406030204" pitchFamily="18" charset="0"/>
                        <a:ea typeface="Source Sans Pro" panose="020B0503030403020204" pitchFamily="34" charset="0"/>
                      </a:rPr>
                      <m:t>(0, 1)</m:t>
                    </m:r>
                  </m:oMath>
                </a14:m>
                <a:r>
                  <a:rPr lang="en-SG" sz="2000" dirty="0">
                    <a:latin typeface="Source Sans Pro" panose="020B0503030403020204" pitchFamily="34" charset="0"/>
                    <a:ea typeface="Source Sans Pro" panose="020B0503030403020204" pitchFamily="34" charset="0"/>
                  </a:rPr>
                  <a:t> would be </a:t>
                </a:r>
                <a:r>
                  <a:rPr lang="en-SG" sz="2000" b="1" dirty="0">
                    <a:latin typeface="Source Sans Pro" panose="020B0503030403020204" pitchFamily="34" charset="0"/>
                    <a:ea typeface="Source Sans Pro" panose="020B0503030403020204" pitchFamily="34" charset="0"/>
                  </a:rPr>
                  <a:t>Min-Max Normalisation </a:t>
                </a:r>
                <a:r>
                  <a:rPr lang="en-SG" sz="2000" dirty="0">
                    <a:latin typeface="Source Sans Pro" panose="020B0503030403020204" pitchFamily="34" charset="0"/>
                    <a:ea typeface="Source Sans Pro" panose="020B0503030403020204" pitchFamily="34" charset="0"/>
                  </a:rPr>
                  <a:t>(also called Unity-Based Normalisation), but bringing the range to </a:t>
                </a:r>
                <a14:m>
                  <m:oMath xmlns:m="http://schemas.openxmlformats.org/officeDocument/2006/math">
                    <m:r>
                      <a:rPr lang="en-SG" sz="2000" i="1" dirty="0" smtClean="0">
                        <a:latin typeface="Cambria Math" panose="02040503050406030204" pitchFamily="18" charset="0"/>
                        <a:ea typeface="Source Sans Pro" panose="020B0503030403020204" pitchFamily="34" charset="0"/>
                      </a:rPr>
                      <m:t>[−1, 1]</m:t>
                    </m:r>
                  </m:oMath>
                </a14:m>
                <a:r>
                  <a:rPr lang="en-SG" sz="2000" dirty="0">
                    <a:latin typeface="Source Sans Pro" panose="020B0503030403020204" pitchFamily="34" charset="0"/>
                    <a:ea typeface="Source Sans Pro" panose="020B0503030403020204" pitchFamily="34" charset="0"/>
                  </a:rPr>
                  <a:t> instead of </a:t>
                </a:r>
                <a14:m>
                  <m:oMath xmlns:m="http://schemas.openxmlformats.org/officeDocument/2006/math">
                    <m:r>
                      <a:rPr lang="en-SG" sz="2000" i="1" dirty="0" smtClean="0">
                        <a:latin typeface="Cambria Math" panose="02040503050406030204" pitchFamily="18" charset="0"/>
                        <a:ea typeface="Source Sans Pro" panose="020B0503030403020204" pitchFamily="34" charset="0"/>
                      </a:rPr>
                      <m:t>[0, 1]</m:t>
                    </m:r>
                  </m:oMath>
                </a14:m>
                <a:r>
                  <a:rPr lang="en-SG" sz="2000" dirty="0">
                    <a:latin typeface="Source Sans Pro" panose="020B0503030403020204" pitchFamily="34" charset="0"/>
                    <a:ea typeface="Source Sans Pro" panose="020B0503030403020204" pitchFamily="34" charset="0"/>
                  </a:rPr>
                  <a:t>. This is a necessary image pre-processing step to improve better optimization within the Neural Network.</a:t>
                </a:r>
              </a:p>
              <a:p>
                <a:endParaRPr lang="en-SG" sz="2000" dirty="0">
                  <a:latin typeface="Source Sans Pro" panose="020B0503030403020204" pitchFamily="34" charset="0"/>
                  <a:ea typeface="Source Sans Pro" panose="020B0503030403020204" pitchFamily="34" charset="0"/>
                </a:endParaRPr>
              </a:p>
              <a:p>
                <a:pPr/>
                <a14:m>
                  <m:oMathPara xmlns:m="http://schemas.openxmlformats.org/officeDocument/2006/math">
                    <m:oMathParaPr>
                      <m:jc m:val="centerGroup"/>
                    </m:oMathParaPr>
                    <m:oMath xmlns:m="http://schemas.openxmlformats.org/officeDocument/2006/math">
                      <m:sSup>
                        <m:sSupPr>
                          <m:ctrlPr>
                            <a:rPr lang="en-SG" sz="2000" b="0" i="1" smtClean="0">
                              <a:latin typeface="Cambria Math" panose="02040503050406030204" pitchFamily="18" charset="0"/>
                              <a:ea typeface="Source Sans Pro" panose="020B0503030403020204" pitchFamily="34" charset="0"/>
                            </a:rPr>
                          </m:ctrlPr>
                        </m:sSupPr>
                        <m:e>
                          <m:r>
                            <a:rPr lang="en-SG" sz="2000" b="0" i="1" smtClean="0">
                              <a:latin typeface="Cambria Math" panose="02040503050406030204" pitchFamily="18" charset="0"/>
                              <a:ea typeface="Source Sans Pro" panose="020B0503030403020204" pitchFamily="34" charset="0"/>
                            </a:rPr>
                            <m:t>𝑋</m:t>
                          </m:r>
                        </m:e>
                        <m:sup>
                          <m:r>
                            <a:rPr lang="en-SG" sz="2000" b="0" i="1" smtClean="0">
                              <a:latin typeface="Cambria Math" panose="02040503050406030204" pitchFamily="18" charset="0"/>
                              <a:ea typeface="Source Sans Pro" panose="020B0503030403020204" pitchFamily="34" charset="0"/>
                            </a:rPr>
                            <m:t>′</m:t>
                          </m:r>
                        </m:sup>
                      </m:sSup>
                      <m:r>
                        <a:rPr lang="en-SG" sz="2000" b="0" i="1" smtClean="0">
                          <a:latin typeface="Cambria Math" panose="02040503050406030204" pitchFamily="18" charset="0"/>
                          <a:ea typeface="Source Sans Pro" panose="020B0503030403020204" pitchFamily="34" charset="0"/>
                        </a:rPr>
                        <m:t>=</m:t>
                      </m:r>
                      <m:r>
                        <a:rPr lang="en-SG" sz="2000" b="0" i="1" smtClean="0">
                          <a:latin typeface="Cambria Math" panose="02040503050406030204" pitchFamily="18" charset="0"/>
                          <a:ea typeface="Source Sans Pro" panose="020B0503030403020204" pitchFamily="34" charset="0"/>
                        </a:rPr>
                        <m:t>𝑎</m:t>
                      </m:r>
                      <m:r>
                        <a:rPr lang="en-SG" sz="2000" b="0" i="1" smtClean="0">
                          <a:latin typeface="Cambria Math" panose="02040503050406030204" pitchFamily="18" charset="0"/>
                          <a:ea typeface="Source Sans Pro" panose="020B0503030403020204" pitchFamily="34" charset="0"/>
                        </a:rPr>
                        <m:t>+ </m:t>
                      </m:r>
                      <m:f>
                        <m:fPr>
                          <m:ctrlPr>
                            <a:rPr lang="en-SG" sz="2000" b="0" i="1" smtClean="0">
                              <a:latin typeface="Cambria Math" panose="02040503050406030204" pitchFamily="18" charset="0"/>
                              <a:ea typeface="Source Sans Pro" panose="020B0503030403020204" pitchFamily="34" charset="0"/>
                            </a:rPr>
                          </m:ctrlPr>
                        </m:fPr>
                        <m:num>
                          <m:r>
                            <a:rPr lang="en-SG" sz="2000" b="0" i="1" smtClean="0">
                              <a:latin typeface="Cambria Math" panose="02040503050406030204" pitchFamily="18" charset="0"/>
                              <a:ea typeface="Source Sans Pro" panose="020B0503030403020204" pitchFamily="34" charset="0"/>
                            </a:rPr>
                            <m:t>(</m:t>
                          </m:r>
                          <m:r>
                            <a:rPr lang="en-SG" sz="2000" b="0" i="1" smtClean="0">
                              <a:latin typeface="Cambria Math" panose="02040503050406030204" pitchFamily="18" charset="0"/>
                              <a:ea typeface="Source Sans Pro" panose="020B0503030403020204" pitchFamily="34" charset="0"/>
                            </a:rPr>
                            <m:t>𝑋</m:t>
                          </m:r>
                          <m:r>
                            <a:rPr lang="en-SG" sz="2000" b="0" i="1" smtClean="0">
                              <a:latin typeface="Cambria Math" panose="02040503050406030204" pitchFamily="18" charset="0"/>
                              <a:ea typeface="Source Sans Pro" panose="020B0503030403020204" pitchFamily="34" charset="0"/>
                            </a:rPr>
                            <m:t> −</m:t>
                          </m:r>
                          <m:sSub>
                            <m:sSubPr>
                              <m:ctrlPr>
                                <a:rPr lang="en-SG" sz="2000" b="0" i="1" smtClean="0">
                                  <a:latin typeface="Cambria Math" panose="02040503050406030204" pitchFamily="18" charset="0"/>
                                  <a:ea typeface="Source Sans Pro" panose="020B0503030403020204" pitchFamily="34" charset="0"/>
                                </a:rPr>
                              </m:ctrlPr>
                            </m:sSubPr>
                            <m:e>
                              <m:r>
                                <a:rPr lang="en-SG" sz="2000" b="0" i="1" smtClean="0">
                                  <a:latin typeface="Cambria Math" panose="02040503050406030204" pitchFamily="18" charset="0"/>
                                  <a:ea typeface="Source Sans Pro" panose="020B0503030403020204" pitchFamily="34" charset="0"/>
                                </a:rPr>
                                <m:t>𝑋</m:t>
                              </m:r>
                            </m:e>
                            <m:sub>
                              <m:r>
                                <a:rPr lang="en-SG" sz="2000" b="0" i="1" smtClean="0">
                                  <a:latin typeface="Cambria Math" panose="02040503050406030204" pitchFamily="18" charset="0"/>
                                  <a:ea typeface="Source Sans Pro" panose="020B0503030403020204" pitchFamily="34" charset="0"/>
                                </a:rPr>
                                <m:t>𝑚𝑖𝑛</m:t>
                              </m:r>
                            </m:sub>
                          </m:sSub>
                          <m:r>
                            <a:rPr lang="en-SG" sz="2000" b="0" i="1" smtClean="0">
                              <a:latin typeface="Cambria Math" panose="02040503050406030204" pitchFamily="18" charset="0"/>
                              <a:ea typeface="Source Sans Pro" panose="020B0503030403020204" pitchFamily="34" charset="0"/>
                            </a:rPr>
                            <m:t>)(</m:t>
                          </m:r>
                          <m:r>
                            <a:rPr lang="en-SG" sz="2000" b="0" i="1" smtClean="0">
                              <a:latin typeface="Cambria Math" panose="02040503050406030204" pitchFamily="18" charset="0"/>
                              <a:ea typeface="Source Sans Pro" panose="020B0503030403020204" pitchFamily="34" charset="0"/>
                            </a:rPr>
                            <m:t>𝑏</m:t>
                          </m:r>
                          <m:r>
                            <a:rPr lang="en-SG" sz="2000" b="0" i="1" smtClean="0">
                              <a:latin typeface="Cambria Math" panose="02040503050406030204" pitchFamily="18" charset="0"/>
                              <a:ea typeface="Source Sans Pro" panose="020B0503030403020204" pitchFamily="34" charset="0"/>
                            </a:rPr>
                            <m:t> −</m:t>
                          </m:r>
                          <m:r>
                            <a:rPr lang="en-SG" sz="2000" b="0" i="1" smtClean="0">
                              <a:latin typeface="Cambria Math" panose="02040503050406030204" pitchFamily="18" charset="0"/>
                              <a:ea typeface="Source Sans Pro" panose="020B0503030403020204" pitchFamily="34" charset="0"/>
                            </a:rPr>
                            <m:t>𝑎</m:t>
                          </m:r>
                          <m:r>
                            <a:rPr lang="en-SG" sz="2000" b="0" i="1" smtClean="0">
                              <a:latin typeface="Cambria Math" panose="02040503050406030204" pitchFamily="18" charset="0"/>
                              <a:ea typeface="Source Sans Pro" panose="020B0503030403020204" pitchFamily="34" charset="0"/>
                            </a:rPr>
                            <m:t>)</m:t>
                          </m:r>
                        </m:num>
                        <m:den>
                          <m:sSub>
                            <m:sSubPr>
                              <m:ctrlPr>
                                <a:rPr lang="en-SG" sz="2000" b="0" i="1" smtClean="0">
                                  <a:latin typeface="Cambria Math" panose="02040503050406030204" pitchFamily="18" charset="0"/>
                                  <a:ea typeface="Source Sans Pro" panose="020B0503030403020204" pitchFamily="34" charset="0"/>
                                </a:rPr>
                              </m:ctrlPr>
                            </m:sSubPr>
                            <m:e>
                              <m:r>
                                <a:rPr lang="en-SG" sz="2000" b="0" i="1" smtClean="0">
                                  <a:latin typeface="Cambria Math" panose="02040503050406030204" pitchFamily="18" charset="0"/>
                                  <a:ea typeface="Source Sans Pro" panose="020B0503030403020204" pitchFamily="34" charset="0"/>
                                </a:rPr>
                                <m:t>𝑋</m:t>
                              </m:r>
                            </m:e>
                            <m:sub>
                              <m:r>
                                <a:rPr lang="en-SG" sz="2000" b="0" i="1" smtClean="0">
                                  <a:latin typeface="Cambria Math" panose="02040503050406030204" pitchFamily="18" charset="0"/>
                                  <a:ea typeface="Source Sans Pro" panose="020B0503030403020204" pitchFamily="34" charset="0"/>
                                </a:rPr>
                                <m:t>𝑚𝑎𝑥</m:t>
                              </m:r>
                            </m:sub>
                          </m:sSub>
                          <m:r>
                            <a:rPr lang="en-SG" sz="2000" b="0" i="1" smtClean="0">
                              <a:latin typeface="Cambria Math" panose="02040503050406030204" pitchFamily="18" charset="0"/>
                              <a:ea typeface="Source Sans Pro" panose="020B0503030403020204" pitchFamily="34" charset="0"/>
                            </a:rPr>
                            <m:t> − </m:t>
                          </m:r>
                          <m:sSub>
                            <m:sSubPr>
                              <m:ctrlPr>
                                <a:rPr lang="en-SG" sz="2000" b="0" i="1" smtClean="0">
                                  <a:latin typeface="Cambria Math" panose="02040503050406030204" pitchFamily="18" charset="0"/>
                                  <a:ea typeface="Source Sans Pro" panose="020B0503030403020204" pitchFamily="34" charset="0"/>
                                </a:rPr>
                              </m:ctrlPr>
                            </m:sSubPr>
                            <m:e>
                              <m:r>
                                <a:rPr lang="en-SG" sz="2000" b="0" i="1" smtClean="0">
                                  <a:latin typeface="Cambria Math" panose="02040503050406030204" pitchFamily="18" charset="0"/>
                                  <a:ea typeface="Source Sans Pro" panose="020B0503030403020204" pitchFamily="34" charset="0"/>
                                </a:rPr>
                                <m:t>𝑋</m:t>
                              </m:r>
                            </m:e>
                            <m:sub>
                              <m:r>
                                <a:rPr lang="en-SG" sz="2000" b="0" i="1" smtClean="0">
                                  <a:latin typeface="Cambria Math" panose="02040503050406030204" pitchFamily="18" charset="0"/>
                                  <a:ea typeface="Source Sans Pro" panose="020B0503030403020204" pitchFamily="34" charset="0"/>
                                </a:rPr>
                                <m:t>𝑚𝑖𝑛</m:t>
                              </m:r>
                            </m:sub>
                          </m:sSub>
                        </m:den>
                      </m:f>
                      <m:r>
                        <a:rPr lang="en-SG" sz="2000" b="0" i="1" smtClean="0">
                          <a:latin typeface="Cambria Math" panose="02040503050406030204" pitchFamily="18" charset="0"/>
                          <a:ea typeface="Source Sans Pro" panose="020B0503030403020204" pitchFamily="34" charset="0"/>
                        </a:rPr>
                        <m:t>=−1+ </m:t>
                      </m:r>
                      <m:f>
                        <m:fPr>
                          <m:ctrlPr>
                            <a:rPr lang="en-SG" sz="2000" b="0" i="1" smtClean="0">
                              <a:latin typeface="Cambria Math" panose="02040503050406030204" pitchFamily="18" charset="0"/>
                              <a:ea typeface="Source Sans Pro" panose="020B0503030403020204" pitchFamily="34" charset="0"/>
                            </a:rPr>
                          </m:ctrlPr>
                        </m:fPr>
                        <m:num>
                          <m:r>
                            <a:rPr lang="en-SG" sz="2000" b="0" i="1" smtClean="0">
                              <a:latin typeface="Cambria Math" panose="02040503050406030204" pitchFamily="18" charset="0"/>
                              <a:ea typeface="Source Sans Pro" panose="020B0503030403020204" pitchFamily="34" charset="0"/>
                            </a:rPr>
                            <m:t>𝑋</m:t>
                          </m:r>
                        </m:num>
                        <m:den>
                          <m:r>
                            <a:rPr lang="en-SG" sz="2000" b="0" i="1" smtClean="0">
                              <a:latin typeface="Cambria Math" panose="02040503050406030204" pitchFamily="18" charset="0"/>
                              <a:ea typeface="Source Sans Pro" panose="020B0503030403020204" pitchFamily="34" charset="0"/>
                            </a:rPr>
                            <m:t>127.5</m:t>
                          </m:r>
                        </m:den>
                      </m:f>
                    </m:oMath>
                  </m:oMathPara>
                </a14:m>
                <a:endParaRPr lang="en-SG" sz="2000" dirty="0">
                  <a:latin typeface="Source Sans Pro" panose="020B0503030403020204" pitchFamily="34" charset="0"/>
                  <a:ea typeface="Source Sans Pro" panose="020B0503030403020204" pitchFamily="34" charset="0"/>
                </a:endParaRPr>
              </a:p>
              <a:p>
                <a:endParaRPr lang="en-SG" sz="2000" dirty="0">
                  <a:latin typeface="Source Sans Pro" panose="020B0503030403020204" pitchFamily="34" charset="0"/>
                  <a:ea typeface="Source Sans Pro" panose="020B0503030403020204" pitchFamily="34" charset="0"/>
                </a:endParaRPr>
              </a:p>
              <a:p>
                <a:r>
                  <a:rPr lang="en-SG" sz="2000" dirty="0">
                    <a:latin typeface="Source Sans Pro" panose="020B0503030403020204" pitchFamily="34" charset="0"/>
                    <a:ea typeface="Source Sans Pro" panose="020B0503030403020204" pitchFamily="34" charset="0"/>
                  </a:rPr>
                  <a:t>where </a:t>
                </a:r>
                <a14:m>
                  <m:oMath xmlns:m="http://schemas.openxmlformats.org/officeDocument/2006/math">
                    <m:r>
                      <a:rPr lang="en-SG" sz="2000" i="1" dirty="0" smtClean="0">
                        <a:latin typeface="Cambria Math" panose="02040503050406030204" pitchFamily="18" charset="0"/>
                        <a:ea typeface="Source Sans Pro" panose="020B0503030403020204" pitchFamily="34" charset="0"/>
                      </a:rPr>
                      <m:t>𝑎</m:t>
                    </m:r>
                  </m:oMath>
                </a14:m>
                <a:r>
                  <a:rPr lang="en-SG" sz="2000" dirty="0">
                    <a:latin typeface="Source Sans Pro" panose="020B0503030403020204" pitchFamily="34" charset="0"/>
                    <a:ea typeface="Source Sans Pro" panose="020B0503030403020204" pitchFamily="34" charset="0"/>
                  </a:rPr>
                  <a:t> and </a:t>
                </a:r>
                <a14:m>
                  <m:oMath xmlns:m="http://schemas.openxmlformats.org/officeDocument/2006/math">
                    <m:r>
                      <a:rPr lang="en-SG" sz="2000" i="1" dirty="0" smtClean="0">
                        <a:latin typeface="Cambria Math" panose="02040503050406030204" pitchFamily="18" charset="0"/>
                        <a:ea typeface="Source Sans Pro" panose="020B0503030403020204" pitchFamily="34" charset="0"/>
                      </a:rPr>
                      <m:t>𝑏</m:t>
                    </m:r>
                  </m:oMath>
                </a14:m>
                <a:r>
                  <a:rPr lang="en-SG" sz="2000" dirty="0">
                    <a:latin typeface="Source Sans Pro" panose="020B0503030403020204" pitchFamily="34" charset="0"/>
                    <a:ea typeface="Source Sans Pro" panose="020B0503030403020204" pitchFamily="34" charset="0"/>
                  </a:rPr>
                  <a:t> are lower and upper bound of a predefined range.</a:t>
                </a:r>
              </a:p>
            </p:txBody>
          </p:sp>
        </mc:Choice>
        <mc:Fallback xmlns="">
          <p:sp>
            <p:nvSpPr>
              <p:cNvPr id="7" name="Title 5">
                <a:extLst>
                  <a:ext uri="{FF2B5EF4-FFF2-40B4-BE49-F238E27FC236}">
                    <a16:creationId xmlns:a16="http://schemas.microsoft.com/office/drawing/2014/main" id="{38CE21BF-3672-4844-BE3E-DFB756AFC9B6}"/>
                  </a:ext>
                </a:extLst>
              </p:cNvPr>
              <p:cNvSpPr txBox="1">
                <a:spLocks noRot="1" noChangeAspect="1" noMove="1" noResize="1" noEditPoints="1" noAdjustHandles="1" noChangeArrowheads="1" noChangeShapeType="1" noTextEdit="1"/>
              </p:cNvSpPr>
              <p:nvPr/>
            </p:nvSpPr>
            <p:spPr>
              <a:xfrm>
                <a:off x="1764101" y="1825066"/>
                <a:ext cx="9683531" cy="5032931"/>
              </a:xfrm>
              <a:prstGeom prst="rect">
                <a:avLst/>
              </a:prstGeom>
              <a:blipFill>
                <a:blip r:embed="rId3"/>
                <a:stretch>
                  <a:fillRect l="-629" t="-1211"/>
                </a:stretch>
              </a:blipFill>
            </p:spPr>
            <p:txBody>
              <a:bodyPr/>
              <a:lstStyle/>
              <a:p>
                <a:r>
                  <a:rPr lang="en-SG">
                    <a:noFill/>
                  </a:rPr>
                  <a:t> </a:t>
                </a:r>
              </a:p>
            </p:txBody>
          </p:sp>
        </mc:Fallback>
      </mc:AlternateContent>
    </p:spTree>
    <p:extLst>
      <p:ext uri="{BB962C8B-B14F-4D97-AF65-F5344CB8AC3E}">
        <p14:creationId xmlns:p14="http://schemas.microsoft.com/office/powerpoint/2010/main" val="301166273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Reshape and RGB Conversion</a:t>
            </a: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2"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SG" sz="2000" dirty="0">
                <a:latin typeface="Source Sans Pro" panose="020B0503030403020204" pitchFamily="34" charset="0"/>
                <a:ea typeface="Source Sans Pro" panose="020B0503030403020204" pitchFamily="34" charset="0"/>
              </a:rPr>
              <a:t>For Fashion MNIST, the convolution layer provided in the Keras API is unable to take in 2D tensors (28, 28) as a single instance, as such I converted the images into a 3D tensor (28, 28, 1), with the last dimension representing the dataset only has one colour channel – grayscale.</a:t>
            </a:r>
          </a:p>
          <a:p>
            <a:pPr algn="just"/>
            <a:endParaRPr lang="en-SG" sz="2000" dirty="0">
              <a:latin typeface="Source Sans Pro" panose="020B0503030403020204" pitchFamily="34" charset="0"/>
              <a:ea typeface="Source Sans Pro" panose="020B0503030403020204" pitchFamily="34" charset="0"/>
            </a:endParaRPr>
          </a:p>
          <a:p>
            <a:pPr algn="just"/>
            <a:r>
              <a:rPr lang="en-SG" sz="2000" dirty="0">
                <a:latin typeface="Source Sans Pro" panose="020B0503030403020204" pitchFamily="34" charset="0"/>
                <a:ea typeface="Source Sans Pro" panose="020B0503030403020204" pitchFamily="34" charset="0"/>
              </a:rPr>
              <a:t>Furthermore, most modern architectures (e.g. Inception, ResNet, EfficientNet) only supports images with 3 colour channels. To avoid any future implications, I converted the images within Fashion MNIST to RGB colour space in order to avoid any implications (28, 28, 3).</a:t>
            </a:r>
          </a:p>
        </p:txBody>
      </p:sp>
    </p:spTree>
    <p:extLst>
      <p:ext uri="{BB962C8B-B14F-4D97-AF65-F5344CB8AC3E}">
        <p14:creationId xmlns:p14="http://schemas.microsoft.com/office/powerpoint/2010/main" val="202131055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Image Augmentation</a:t>
            </a: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2"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SG" sz="2000" dirty="0">
                <a:latin typeface="Source Sans Pro" panose="020B0503030403020204" pitchFamily="34" charset="0"/>
                <a:ea typeface="Source Sans Pro" panose="020B0503030403020204" pitchFamily="34" charset="0"/>
              </a:rPr>
              <a:t>Convolutional Neural Network has an ability to greatly generalise/capture the underlying structure of the training images provided through the use of it’s convolution operations. This creates a strong tendency of overfitting within the model.</a:t>
            </a:r>
          </a:p>
          <a:p>
            <a:pPr algn="just"/>
            <a:endParaRPr lang="en-SG" sz="2000" dirty="0">
              <a:latin typeface="Source Sans Pro" panose="020B0503030403020204" pitchFamily="34" charset="0"/>
              <a:ea typeface="Source Sans Pro" panose="020B0503030403020204" pitchFamily="34" charset="0"/>
            </a:endParaRPr>
          </a:p>
          <a:p>
            <a:pPr algn="just"/>
            <a:r>
              <a:rPr lang="en-SG" sz="2000" dirty="0">
                <a:latin typeface="Source Sans Pro" panose="020B0503030403020204" pitchFamily="34" charset="0"/>
                <a:ea typeface="Source Sans Pro" panose="020B0503030403020204" pitchFamily="34" charset="0"/>
              </a:rPr>
              <a:t>Using Image Augmentation, we can induce noise into the training data (or also called corruption the training data), in order for the model to have better generalisation. Usually, Image Augmentation is used to mitigate overfitting problems for image classification tasks.</a:t>
            </a:r>
          </a:p>
        </p:txBody>
      </p:sp>
      <p:pic>
        <p:nvPicPr>
          <p:cNvPr id="7170" name="Picture 2">
            <a:extLst>
              <a:ext uri="{FF2B5EF4-FFF2-40B4-BE49-F238E27FC236}">
                <a16:creationId xmlns:a16="http://schemas.microsoft.com/office/drawing/2014/main" id="{EA76BF64-2AB5-4894-8E66-7DC339A32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966" y="4274820"/>
            <a:ext cx="8663799" cy="217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44082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Cutout Augmentation</a:t>
            </a: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2"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SG" sz="2000" dirty="0">
                <a:latin typeface="Source Sans Pro" panose="020B0503030403020204" pitchFamily="34" charset="0"/>
                <a:ea typeface="Source Sans Pro" panose="020B0503030403020204" pitchFamily="34" charset="0"/>
              </a:rPr>
              <a:t>Cutout Augmentation is a type of image augmentation for Convolutional Neural Networks. It regularize the model by adding random masking into the training images. This prepares the model by learning to take in more features into consideration.</a:t>
            </a:r>
          </a:p>
        </p:txBody>
      </p:sp>
      <p:pic>
        <p:nvPicPr>
          <p:cNvPr id="8194" name="Picture 2" descr="Animated Illustration of Cutout / Random Erasing">
            <a:extLst>
              <a:ext uri="{FF2B5EF4-FFF2-40B4-BE49-F238E27FC236}">
                <a16:creationId xmlns:a16="http://schemas.microsoft.com/office/drawing/2014/main" id="{45D86385-9E35-416E-A5A7-68984AAFDB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67087" y="2879026"/>
            <a:ext cx="545782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40616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Image Augmentation</a:t>
            </a:r>
          </a:p>
        </p:txBody>
      </p:sp>
      <p:pic>
        <p:nvPicPr>
          <p:cNvPr id="3080" name="Picture 8">
            <a:extLst>
              <a:ext uri="{FF2B5EF4-FFF2-40B4-BE49-F238E27FC236}">
                <a16:creationId xmlns:a16="http://schemas.microsoft.com/office/drawing/2014/main" id="{6DF0E1F3-6B7E-42DF-9414-AA834427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218" y="1798320"/>
            <a:ext cx="9453563"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7255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Image Augmentation</a:t>
            </a:r>
          </a:p>
        </p:txBody>
      </p:sp>
      <p:pic>
        <p:nvPicPr>
          <p:cNvPr id="4098" name="Picture 2">
            <a:extLst>
              <a:ext uri="{FF2B5EF4-FFF2-40B4-BE49-F238E27FC236}">
                <a16:creationId xmlns:a16="http://schemas.microsoft.com/office/drawing/2014/main" id="{E02A3FEA-8B6F-4EB5-B78D-94B1EFF0F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379" y="1883016"/>
            <a:ext cx="9245242" cy="478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87742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Baseline ConvNet</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2"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n-SG" sz="2000" dirty="0">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5F528FC6-FC17-4C01-AED4-8C4038CEC262}"/>
              </a:ext>
            </a:extLst>
          </p:cNvPr>
          <p:cNvPicPr>
            <a:picLocks noChangeAspect="1"/>
          </p:cNvPicPr>
          <p:nvPr/>
        </p:nvPicPr>
        <p:blipFill>
          <a:blip r:embed="rId3"/>
          <a:stretch>
            <a:fillRect/>
          </a:stretch>
        </p:blipFill>
        <p:spPr>
          <a:xfrm>
            <a:off x="2962245" y="1825063"/>
            <a:ext cx="6267510" cy="4549649"/>
          </a:xfrm>
          <a:prstGeom prst="rect">
            <a:avLst/>
          </a:prstGeom>
        </p:spPr>
      </p:pic>
    </p:spTree>
    <p:extLst>
      <p:ext uri="{BB962C8B-B14F-4D97-AF65-F5344CB8AC3E}">
        <p14:creationId xmlns:p14="http://schemas.microsoft.com/office/powerpoint/2010/main" val="379913801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Baseline ConvNet</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2"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n-SG" sz="2000" dirty="0">
              <a:latin typeface="Source Sans Pro" panose="020B0503030403020204" pitchFamily="34" charset="0"/>
              <a:ea typeface="Source Sans Pro" panose="020B0503030403020204" pitchFamily="34" charset="0"/>
            </a:endParaRPr>
          </a:p>
        </p:txBody>
      </p:sp>
      <p:pic>
        <p:nvPicPr>
          <p:cNvPr id="4" name="Picture 3">
            <a:extLst>
              <a:ext uri="{FF2B5EF4-FFF2-40B4-BE49-F238E27FC236}">
                <a16:creationId xmlns:a16="http://schemas.microsoft.com/office/drawing/2014/main" id="{BB619B09-C0D4-4FFB-B8F2-EE0C2780F90F}"/>
              </a:ext>
            </a:extLst>
          </p:cNvPr>
          <p:cNvPicPr>
            <a:picLocks noChangeAspect="1"/>
          </p:cNvPicPr>
          <p:nvPr/>
        </p:nvPicPr>
        <p:blipFill>
          <a:blip r:embed="rId3"/>
          <a:stretch>
            <a:fillRect/>
          </a:stretch>
        </p:blipFill>
        <p:spPr>
          <a:xfrm>
            <a:off x="3051010" y="1825063"/>
            <a:ext cx="6089979" cy="4695222"/>
          </a:xfrm>
          <a:prstGeom prst="rect">
            <a:avLst/>
          </a:prstGeom>
        </p:spPr>
      </p:pic>
    </p:spTree>
    <p:extLst>
      <p:ext uri="{BB962C8B-B14F-4D97-AF65-F5344CB8AC3E}">
        <p14:creationId xmlns:p14="http://schemas.microsoft.com/office/powerpoint/2010/main" val="259354421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Baseline ConvNet</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2"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SG" sz="2000" b="1" u="sng" dirty="0">
                <a:latin typeface="Source Sans Pro" panose="020B0503030403020204" pitchFamily="34" charset="0"/>
                <a:ea typeface="Source Sans Pro" panose="020B0503030403020204" pitchFamily="34" charset="0"/>
              </a:rPr>
              <a:t>Adam Optimizer</a:t>
            </a:r>
          </a:p>
          <a:p>
            <a:pPr algn="just"/>
            <a:r>
              <a:rPr lang="en-SG" sz="2000" dirty="0">
                <a:latin typeface="Source Sans Pro" panose="020B0503030403020204" pitchFamily="34" charset="0"/>
                <a:ea typeface="Source Sans Pro" panose="020B0503030403020204" pitchFamily="34" charset="0"/>
              </a:rPr>
              <a:t>A simple optimizer with great performance without requiring much tuning, which reaches convergence faster than SGD.</a:t>
            </a:r>
          </a:p>
          <a:p>
            <a:pPr algn="just"/>
            <a:endParaRPr lang="en-SG" sz="2000" dirty="0">
              <a:latin typeface="Source Sans Pro" panose="020B0503030403020204" pitchFamily="34" charset="0"/>
              <a:ea typeface="Source Sans Pro" panose="020B0503030403020204" pitchFamily="34" charset="0"/>
            </a:endParaRPr>
          </a:p>
          <a:p>
            <a:pPr algn="just"/>
            <a:r>
              <a:rPr lang="en-SG" sz="2000" b="1" u="sng" dirty="0">
                <a:latin typeface="Source Sans Pro" panose="020B0503030403020204" pitchFamily="34" charset="0"/>
                <a:ea typeface="Source Sans Pro" panose="020B0503030403020204" pitchFamily="34" charset="0"/>
              </a:rPr>
              <a:t>Sparse Categorical Cross Entropy aka Log Loss</a:t>
            </a:r>
          </a:p>
          <a:p>
            <a:pPr algn="just"/>
            <a:r>
              <a:rPr lang="en-SG" sz="2000" dirty="0">
                <a:latin typeface="Source Sans Pro" panose="020B0503030403020204" pitchFamily="34" charset="0"/>
                <a:ea typeface="Source Sans Pro" panose="020B0503030403020204" pitchFamily="34" charset="0"/>
              </a:rPr>
              <a:t>The task is a multi-class image classification problem, thus I used categorical cross entropy to compute the loss of multiple classes. Since the labels are provided as integers, I used Sparse Categorical Cross Entropy as there is no need to encode the labels.</a:t>
            </a:r>
          </a:p>
        </p:txBody>
      </p:sp>
    </p:spTree>
    <p:extLst>
      <p:ext uri="{BB962C8B-B14F-4D97-AF65-F5344CB8AC3E}">
        <p14:creationId xmlns:p14="http://schemas.microsoft.com/office/powerpoint/2010/main" val="375948441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Table of Contents</a:t>
            </a:r>
          </a:p>
        </p:txBody>
      </p:sp>
      <p:sp>
        <p:nvSpPr>
          <p:cNvPr id="29" name="Title 5">
            <a:extLst>
              <a:ext uri="{FF2B5EF4-FFF2-40B4-BE49-F238E27FC236}">
                <a16:creationId xmlns:a16="http://schemas.microsoft.com/office/drawing/2014/main" id="{E2483FF4-43CE-4A1B-B1C9-E17A467715CE}"/>
              </a:ext>
            </a:extLst>
          </p:cNvPr>
          <p:cNvSpPr txBox="1">
            <a:spLocks/>
          </p:cNvSpPr>
          <p:nvPr/>
        </p:nvSpPr>
        <p:spPr>
          <a:xfrm>
            <a:off x="1764100" y="1825067"/>
            <a:ext cx="10427899"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50000"/>
              </a:lnSpc>
              <a:buFont typeface="+mj-lt"/>
              <a:buAutoNum type="arabicPeriod"/>
            </a:pPr>
            <a:r>
              <a:rPr lang="en-SG" sz="3200" b="1" dirty="0">
                <a:latin typeface="Source Sans Pro" panose="020B0503030403020204" pitchFamily="34" charset="0"/>
                <a:ea typeface="Source Sans Pro" panose="020B0503030403020204" pitchFamily="34" charset="0"/>
              </a:rPr>
              <a:t>Methodology and Motivation</a:t>
            </a:r>
          </a:p>
          <a:p>
            <a:pPr marL="514350" indent="-514350">
              <a:lnSpc>
                <a:spcPct val="150000"/>
              </a:lnSpc>
              <a:buFont typeface="+mj-lt"/>
              <a:buAutoNum type="arabicPeriod"/>
            </a:pPr>
            <a:r>
              <a:rPr lang="en-SG" sz="3200" b="1" dirty="0">
                <a:latin typeface="Source Sans Pro" panose="020B0503030403020204" pitchFamily="34" charset="0"/>
                <a:ea typeface="Source Sans Pro" panose="020B0503030403020204" pitchFamily="34" charset="0"/>
              </a:rPr>
              <a:t>Exploratory Data Analysis</a:t>
            </a:r>
          </a:p>
          <a:p>
            <a:pPr marL="514350" indent="-514350">
              <a:lnSpc>
                <a:spcPct val="150000"/>
              </a:lnSpc>
              <a:buFont typeface="+mj-lt"/>
              <a:buAutoNum type="arabicPeriod"/>
            </a:pPr>
            <a:r>
              <a:rPr lang="en-SG" sz="3200" b="1" dirty="0">
                <a:latin typeface="Source Sans Pro" panose="020B0503030403020204" pitchFamily="34" charset="0"/>
                <a:ea typeface="Source Sans Pro" panose="020B0503030403020204" pitchFamily="34" charset="0"/>
              </a:rPr>
              <a:t>Feature Engineering &amp; Image Augmentation</a:t>
            </a:r>
          </a:p>
          <a:p>
            <a:pPr marL="514350" indent="-514350">
              <a:lnSpc>
                <a:spcPct val="150000"/>
              </a:lnSpc>
              <a:buFont typeface="+mj-lt"/>
              <a:buAutoNum type="arabicPeriod"/>
            </a:pPr>
            <a:r>
              <a:rPr lang="en-SG" sz="3200" b="1" dirty="0">
                <a:latin typeface="Source Sans Pro" panose="020B0503030403020204" pitchFamily="34" charset="0"/>
                <a:ea typeface="Source Sans Pro" panose="020B0503030403020204" pitchFamily="34" charset="0"/>
              </a:rPr>
              <a:t>CNN Architectures and Variations</a:t>
            </a:r>
          </a:p>
          <a:p>
            <a:pPr marL="514350" indent="-514350">
              <a:lnSpc>
                <a:spcPct val="150000"/>
              </a:lnSpc>
              <a:buFont typeface="+mj-lt"/>
              <a:buAutoNum type="arabicPeriod"/>
            </a:pPr>
            <a:r>
              <a:rPr lang="en-SG" sz="3200" b="1" dirty="0">
                <a:latin typeface="Source Sans Pro" panose="020B0503030403020204" pitchFamily="34" charset="0"/>
                <a:ea typeface="Source Sans Pro" panose="020B0503030403020204" pitchFamily="34" charset="0"/>
              </a:rPr>
              <a:t>Results &amp; Discussion</a:t>
            </a:r>
          </a:p>
        </p:txBody>
      </p:sp>
    </p:spTree>
    <p:extLst>
      <p:ext uri="{BB962C8B-B14F-4D97-AF65-F5344CB8AC3E}">
        <p14:creationId xmlns:p14="http://schemas.microsoft.com/office/powerpoint/2010/main" val="425624146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Baseline ConvNet</a:t>
            </a:r>
            <a:br>
              <a:rPr lang="en-US" sz="5400" b="1" dirty="0">
                <a:latin typeface="Source Sans Pro" panose="020B0503030403020204" pitchFamily="34" charset="0"/>
                <a:ea typeface="Source Sans Pro" panose="020B0503030403020204" pitchFamily="34" charset="0"/>
              </a:rPr>
            </a:br>
            <a:r>
              <a:rPr lang="en-US" sz="5400" b="1" dirty="0">
                <a:latin typeface="Source Sans Pro" panose="020B0503030403020204" pitchFamily="34" charset="0"/>
                <a:ea typeface="Source Sans Pro" panose="020B0503030403020204" pitchFamily="34" charset="0"/>
              </a:rPr>
              <a:t>Fashion MNIST</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10242" name="Picture 2">
            <a:extLst>
              <a:ext uri="{FF2B5EF4-FFF2-40B4-BE49-F238E27FC236}">
                <a16:creationId xmlns:a16="http://schemas.microsoft.com/office/drawing/2014/main" id="{0190390C-28E3-4D09-9A44-D7EAC3867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220" y="1833446"/>
            <a:ext cx="9953292" cy="488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38099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Baseline ConvNet</a:t>
            </a:r>
            <a:br>
              <a:rPr lang="en-US" sz="5400" b="1" dirty="0">
                <a:latin typeface="Source Sans Pro" panose="020B0503030403020204" pitchFamily="34" charset="0"/>
                <a:ea typeface="Source Sans Pro" panose="020B0503030403020204" pitchFamily="34" charset="0"/>
              </a:rPr>
            </a:br>
            <a:r>
              <a:rPr lang="en-US" sz="5400" b="1" dirty="0">
                <a:latin typeface="Source Sans Pro" panose="020B0503030403020204" pitchFamily="34" charset="0"/>
                <a:ea typeface="Source Sans Pro" panose="020B0503030403020204" pitchFamily="34" charset="0"/>
              </a:rPr>
              <a:t>CIFAR-10</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11266" name="Picture 2">
            <a:extLst>
              <a:ext uri="{FF2B5EF4-FFF2-40B4-BE49-F238E27FC236}">
                <a16:creationId xmlns:a16="http://schemas.microsoft.com/office/drawing/2014/main" id="{EF08B659-5880-4291-AABB-1A5A7C23A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538" y="1859632"/>
            <a:ext cx="9834924" cy="483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45153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Baseline ConvNet w/ Augmentation - Fashion MNIST</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12290" name="Picture 2">
            <a:extLst>
              <a:ext uri="{FF2B5EF4-FFF2-40B4-BE49-F238E27FC236}">
                <a16:creationId xmlns:a16="http://schemas.microsoft.com/office/drawing/2014/main" id="{C72DDAD9-1771-4D66-BA00-15EDFD216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857" y="1949467"/>
            <a:ext cx="9480285" cy="46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06547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Baseline ConvNet w/ Augmentation - CIFAR-10</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13314" name="Picture 2">
            <a:extLst>
              <a:ext uri="{FF2B5EF4-FFF2-40B4-BE49-F238E27FC236}">
                <a16:creationId xmlns:a16="http://schemas.microsoft.com/office/drawing/2014/main" id="{998B9ED9-6C76-4ECF-A70F-CD7752C75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934" y="1853844"/>
            <a:ext cx="9870131" cy="484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55773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Modified VGG16</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1026" name="Picture 2">
            <a:extLst>
              <a:ext uri="{FF2B5EF4-FFF2-40B4-BE49-F238E27FC236}">
                <a16:creationId xmlns:a16="http://schemas.microsoft.com/office/drawing/2014/main" id="{4CAED478-9931-44F0-BAE1-D9CD046D7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825067"/>
            <a:ext cx="97536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06134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dirty="0">
                <a:solidFill>
                  <a:srgbClr val="FFFFFF"/>
                </a:solidFill>
                <a:latin typeface="+mj-lt"/>
                <a:ea typeface="+mj-ea"/>
                <a:cs typeface="+mj-cs"/>
              </a:rPr>
              <a:t>Modified VGG16 Block</a:t>
            </a:r>
          </a:p>
        </p:txBody>
      </p:sp>
      <p:pic>
        <p:nvPicPr>
          <p:cNvPr id="2" name="Picture 2" descr="Table&#10;&#10;Description automatically generated">
            <a:extLst>
              <a:ext uri="{FF2B5EF4-FFF2-40B4-BE49-F238E27FC236}">
                <a16:creationId xmlns:a16="http://schemas.microsoft.com/office/drawing/2014/main" id="{5F558432-6F10-4F49-AB5D-2D218CFBCD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62183" y="492573"/>
            <a:ext cx="5336822" cy="588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2999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dirty="0">
                <a:solidFill>
                  <a:srgbClr val="FFFFFF"/>
                </a:solidFill>
                <a:latin typeface="+mj-lt"/>
                <a:ea typeface="+mj-ea"/>
                <a:cs typeface="+mj-cs"/>
              </a:rPr>
              <a:t>Global Average Pooling</a:t>
            </a:r>
          </a:p>
        </p:txBody>
      </p:sp>
      <p:pic>
        <p:nvPicPr>
          <p:cNvPr id="3" name="Picture 2">
            <a:extLst>
              <a:ext uri="{FF2B5EF4-FFF2-40B4-BE49-F238E27FC236}">
                <a16:creationId xmlns:a16="http://schemas.microsoft.com/office/drawing/2014/main" id="{8F6801DA-52AE-4FB6-9FEE-74F72B3D9C97}"/>
              </a:ext>
            </a:extLst>
          </p:cNvPr>
          <p:cNvPicPr>
            <a:picLocks noChangeAspect="1"/>
          </p:cNvPicPr>
          <p:nvPr/>
        </p:nvPicPr>
        <p:blipFill>
          <a:blip r:embed="rId3"/>
          <a:stretch>
            <a:fillRect/>
          </a:stretch>
        </p:blipFill>
        <p:spPr>
          <a:xfrm>
            <a:off x="5217045" y="492573"/>
            <a:ext cx="6427099" cy="5880796"/>
          </a:xfrm>
          <a:prstGeom prst="rect">
            <a:avLst/>
          </a:prstGeom>
        </p:spPr>
      </p:pic>
      <p:sp>
        <p:nvSpPr>
          <p:cNvPr id="4" name="Rectangle 3">
            <a:extLst>
              <a:ext uri="{FF2B5EF4-FFF2-40B4-BE49-F238E27FC236}">
                <a16:creationId xmlns:a16="http://schemas.microsoft.com/office/drawing/2014/main" id="{42623F5A-0B78-4896-89FF-4B109ED497A6}"/>
              </a:ext>
            </a:extLst>
          </p:cNvPr>
          <p:cNvSpPr/>
          <p:nvPr/>
        </p:nvSpPr>
        <p:spPr>
          <a:xfrm>
            <a:off x="5217045" y="4762005"/>
            <a:ext cx="6427099" cy="84314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8937682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Reduce Learning Rate on Plateau</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5105780"/>
            <a:ext cx="9683532" cy="17522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SG" sz="2000" dirty="0">
                <a:latin typeface="Source Sans Pro" panose="020B0503030403020204" pitchFamily="34" charset="0"/>
                <a:ea typeface="Source Sans Pro" panose="020B0503030403020204" pitchFamily="34" charset="0"/>
              </a:rPr>
              <a:t>The intuition is to start with a large learning rate to quickly approach a local minima, and reduce it by a certain factor when the validation loss reaches a plateau. This method of having a dynamic learning rate can helps to get out of a local minima.</a:t>
            </a:r>
          </a:p>
        </p:txBody>
      </p:sp>
      <p:pic>
        <p:nvPicPr>
          <p:cNvPr id="2050" name="Picture 2">
            <a:extLst>
              <a:ext uri="{FF2B5EF4-FFF2-40B4-BE49-F238E27FC236}">
                <a16:creationId xmlns:a16="http://schemas.microsoft.com/office/drawing/2014/main" id="{426CE163-F660-4CB9-AEC4-FF4DD2BCB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005" y="1825067"/>
            <a:ext cx="4563989" cy="314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55360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Modified VGG16</a:t>
            </a:r>
            <a:br>
              <a:rPr lang="en-US" sz="5400" b="1" dirty="0">
                <a:latin typeface="Source Sans Pro" panose="020B0503030403020204" pitchFamily="34" charset="0"/>
                <a:ea typeface="Source Sans Pro" panose="020B0503030403020204" pitchFamily="34" charset="0"/>
              </a:rPr>
            </a:br>
            <a:r>
              <a:rPr lang="en-US" sz="5400" b="1" dirty="0">
                <a:latin typeface="Source Sans Pro" panose="020B0503030403020204" pitchFamily="34" charset="0"/>
                <a:ea typeface="Source Sans Pro" panose="020B0503030403020204" pitchFamily="34" charset="0"/>
              </a:rPr>
              <a:t>Fashion MNIST</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3074" name="Picture 2">
            <a:extLst>
              <a:ext uri="{FF2B5EF4-FFF2-40B4-BE49-F238E27FC236}">
                <a16:creationId xmlns:a16="http://schemas.microsoft.com/office/drawing/2014/main" id="{6FD2986C-FAEC-4E6B-B1DA-D4C83A829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146" y="1945390"/>
            <a:ext cx="9485708" cy="465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98677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Modified VGG16</a:t>
            </a:r>
            <a:br>
              <a:rPr lang="en-US" sz="5400" b="1" dirty="0">
                <a:latin typeface="Source Sans Pro" panose="020B0503030403020204" pitchFamily="34" charset="0"/>
                <a:ea typeface="Source Sans Pro" panose="020B0503030403020204" pitchFamily="34" charset="0"/>
              </a:rPr>
            </a:br>
            <a:r>
              <a:rPr lang="en-US" sz="5400" b="1" dirty="0">
                <a:latin typeface="Source Sans Pro" panose="020B0503030403020204" pitchFamily="34" charset="0"/>
                <a:ea typeface="Source Sans Pro" panose="020B0503030403020204" pitchFamily="34" charset="0"/>
              </a:rPr>
              <a:t>CIFAR-10</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4098" name="Picture 2">
            <a:extLst>
              <a:ext uri="{FF2B5EF4-FFF2-40B4-BE49-F238E27FC236}">
                <a16:creationId xmlns:a16="http://schemas.microsoft.com/office/drawing/2014/main" id="{488FA729-8BC9-4B3E-B44C-BC10C0A1F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386" y="1976450"/>
            <a:ext cx="9359228" cy="459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2854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SG" sz="5400" b="1" dirty="0">
                <a:latin typeface="Source Sans Pro" panose="020B0503030403020204" pitchFamily="34" charset="0"/>
                <a:ea typeface="Source Sans Pro" panose="020B0503030403020204" pitchFamily="34" charset="0"/>
              </a:rPr>
              <a:t>Methodology and Motivation</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7"/>
            <a:ext cx="9683532"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SG" sz="2400" dirty="0">
                <a:latin typeface="Source Sans Pro" panose="020B0503030403020204" pitchFamily="34" charset="0"/>
                <a:ea typeface="Source Sans Pro" panose="020B0503030403020204" pitchFamily="34" charset="0"/>
              </a:rPr>
              <a:t>In the assignment, both Part A (Fashion MNIST) and Part B (CIFAR-10) provided are a dataset of images and labels, and the task is to create a Convolutional Neural Network to perform image classification. Since both task are similar, I will be using the </a:t>
            </a:r>
            <a:r>
              <a:rPr lang="en-SG" sz="2400" b="1" dirty="0">
                <a:latin typeface="Source Sans Pro" panose="020B0503030403020204" pitchFamily="34" charset="0"/>
                <a:ea typeface="Source Sans Pro" panose="020B0503030403020204" pitchFamily="34" charset="0"/>
              </a:rPr>
              <a:t>same approach </a:t>
            </a:r>
            <a:r>
              <a:rPr lang="en-SG" sz="2400" dirty="0">
                <a:latin typeface="Source Sans Pro" panose="020B0503030403020204" pitchFamily="34" charset="0"/>
                <a:ea typeface="Source Sans Pro" panose="020B0503030403020204" pitchFamily="34" charset="0"/>
              </a:rPr>
              <a:t>(e.g. image pre-processing, augmentation, CNN architectures) for both task. </a:t>
            </a:r>
          </a:p>
        </p:txBody>
      </p:sp>
    </p:spTree>
    <p:extLst>
      <p:ext uri="{BB962C8B-B14F-4D97-AF65-F5344CB8AC3E}">
        <p14:creationId xmlns:p14="http://schemas.microsoft.com/office/powerpoint/2010/main" val="26547116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Issues with VGG16</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2"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SG" sz="2000" dirty="0">
                <a:latin typeface="Source Sans Pro" panose="020B0503030403020204" pitchFamily="34" charset="0"/>
                <a:ea typeface="Source Sans Pro" panose="020B0503030403020204" pitchFamily="34" charset="0"/>
              </a:rPr>
              <a:t>There is an issue with deeper neural networks like VGG16. As the Neural Network gets deeper (stacking more layers), the architecture would reach a point during training when the gradients would be infinitely large or become zero due to chain rule computation in backpropagation. These issues are commonly referred as </a:t>
            </a:r>
            <a:r>
              <a:rPr lang="en-SG" sz="2000" b="1" dirty="0">
                <a:latin typeface="Source Sans Pro" panose="020B0503030403020204" pitchFamily="34" charset="0"/>
                <a:ea typeface="Source Sans Pro" panose="020B0503030403020204" pitchFamily="34" charset="0"/>
              </a:rPr>
              <a:t>Exploding Gradient </a:t>
            </a:r>
            <a:r>
              <a:rPr lang="en-SG" sz="2000" dirty="0">
                <a:latin typeface="Source Sans Pro" panose="020B0503030403020204" pitchFamily="34" charset="0"/>
                <a:ea typeface="Source Sans Pro" panose="020B0503030403020204" pitchFamily="34" charset="0"/>
              </a:rPr>
              <a:t>or </a:t>
            </a:r>
            <a:r>
              <a:rPr lang="en-SG" sz="2000" b="1" dirty="0">
                <a:latin typeface="Source Sans Pro" panose="020B0503030403020204" pitchFamily="34" charset="0"/>
                <a:ea typeface="Source Sans Pro" panose="020B0503030403020204" pitchFamily="34" charset="0"/>
              </a:rPr>
              <a:t>Vanishing Gradient </a:t>
            </a:r>
            <a:r>
              <a:rPr lang="en-SG" sz="2000" dirty="0">
                <a:latin typeface="Source Sans Pro" panose="020B0503030403020204" pitchFamily="34" charset="0"/>
                <a:ea typeface="Source Sans Pro" panose="020B0503030403020204" pitchFamily="34" charset="0"/>
              </a:rPr>
              <a:t>problem.</a:t>
            </a:r>
          </a:p>
        </p:txBody>
      </p:sp>
      <p:pic>
        <p:nvPicPr>
          <p:cNvPr id="1026" name="Picture 2">
            <a:extLst>
              <a:ext uri="{FF2B5EF4-FFF2-40B4-BE49-F238E27FC236}">
                <a16:creationId xmlns:a16="http://schemas.microsoft.com/office/drawing/2014/main" id="{CE7A5F91-F8D2-4092-93AE-DD41ACC00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350" y="3429000"/>
            <a:ext cx="5829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01495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Residual Module</a:t>
            </a:r>
          </a:p>
        </p:txBody>
      </p:sp>
      <p:pic>
        <p:nvPicPr>
          <p:cNvPr id="3" name="Picture 2" descr="Diagram&#10;&#10;Description automatically generated">
            <a:extLst>
              <a:ext uri="{FF2B5EF4-FFF2-40B4-BE49-F238E27FC236}">
                <a16:creationId xmlns:a16="http://schemas.microsoft.com/office/drawing/2014/main" id="{25F07071-0D00-49DD-855E-D7E1FFE1D15D}"/>
              </a:ext>
            </a:extLst>
          </p:cNvPr>
          <p:cNvPicPr>
            <a:picLocks noChangeAspect="1"/>
          </p:cNvPicPr>
          <p:nvPr/>
        </p:nvPicPr>
        <p:blipFill>
          <a:blip r:embed="rId3"/>
          <a:stretch>
            <a:fillRect/>
          </a:stretch>
        </p:blipFill>
        <p:spPr>
          <a:xfrm>
            <a:off x="5181536" y="492573"/>
            <a:ext cx="6498117" cy="5880796"/>
          </a:xfrm>
          <a:prstGeom prst="rect">
            <a:avLst/>
          </a:prstGeom>
        </p:spPr>
      </p:pic>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2"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n-SG" sz="2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56962491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Residual Module</a:t>
            </a:r>
          </a:p>
        </p:txBody>
      </p:sp>
      <p:pic>
        <p:nvPicPr>
          <p:cNvPr id="4" name="Picture 3" descr="Diagram&#10;&#10;Description automatically generated">
            <a:extLst>
              <a:ext uri="{FF2B5EF4-FFF2-40B4-BE49-F238E27FC236}">
                <a16:creationId xmlns:a16="http://schemas.microsoft.com/office/drawing/2014/main" id="{2AFCCC7F-4C61-43BC-8732-4AB397DE9A01}"/>
              </a:ext>
            </a:extLst>
          </p:cNvPr>
          <p:cNvPicPr>
            <a:picLocks noChangeAspect="1"/>
          </p:cNvPicPr>
          <p:nvPr/>
        </p:nvPicPr>
        <p:blipFill>
          <a:blip r:embed="rId3"/>
          <a:stretch>
            <a:fillRect/>
          </a:stretch>
        </p:blipFill>
        <p:spPr>
          <a:xfrm>
            <a:off x="5153822" y="1253917"/>
            <a:ext cx="6553545" cy="4358107"/>
          </a:xfrm>
          <a:prstGeom prst="rect">
            <a:avLst/>
          </a:prstGeom>
        </p:spPr>
      </p:pic>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2"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n-SG" sz="2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14575187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err="1">
                <a:latin typeface="Source Sans Pro" panose="020B0503030403020204" pitchFamily="34" charset="0"/>
                <a:ea typeface="Source Sans Pro" panose="020B0503030403020204" pitchFamily="34" charset="0"/>
              </a:rPr>
              <a:t>ResNet</a:t>
            </a:r>
            <a:br>
              <a:rPr lang="en-US" sz="5400" b="1" dirty="0">
                <a:latin typeface="Source Sans Pro" panose="020B0503030403020204" pitchFamily="34" charset="0"/>
                <a:ea typeface="Source Sans Pro" panose="020B0503030403020204" pitchFamily="34" charset="0"/>
              </a:rPr>
            </a:br>
            <a:r>
              <a:rPr lang="en-US" sz="5400" b="1" dirty="0">
                <a:latin typeface="Source Sans Pro" panose="020B0503030403020204" pitchFamily="34" charset="0"/>
                <a:ea typeface="Source Sans Pro" panose="020B0503030403020204" pitchFamily="34" charset="0"/>
              </a:rPr>
              <a:t>Fashion MNIST</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1028" name="Picture 4">
            <a:extLst>
              <a:ext uri="{FF2B5EF4-FFF2-40B4-BE49-F238E27FC236}">
                <a16:creationId xmlns:a16="http://schemas.microsoft.com/office/drawing/2014/main" id="{76FA82AD-94B2-4DF5-8138-1F06D49EE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174" y="1938528"/>
            <a:ext cx="9513651" cy="46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68530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err="1">
                <a:latin typeface="Source Sans Pro" panose="020B0503030403020204" pitchFamily="34" charset="0"/>
                <a:ea typeface="Source Sans Pro" panose="020B0503030403020204" pitchFamily="34" charset="0"/>
              </a:rPr>
              <a:t>ResNet</a:t>
            </a:r>
            <a:br>
              <a:rPr lang="en-US" sz="5400" b="1" dirty="0">
                <a:latin typeface="Source Sans Pro" panose="020B0503030403020204" pitchFamily="34" charset="0"/>
                <a:ea typeface="Source Sans Pro" panose="020B0503030403020204" pitchFamily="34" charset="0"/>
              </a:rPr>
            </a:br>
            <a:r>
              <a:rPr lang="en-US" sz="5400" b="1" dirty="0">
                <a:latin typeface="Source Sans Pro" panose="020B0503030403020204" pitchFamily="34" charset="0"/>
                <a:ea typeface="Source Sans Pro" panose="020B0503030403020204" pitchFamily="34" charset="0"/>
              </a:rPr>
              <a:t>CIFAR-10</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1026" name="Picture 2">
            <a:extLst>
              <a:ext uri="{FF2B5EF4-FFF2-40B4-BE49-F238E27FC236}">
                <a16:creationId xmlns:a16="http://schemas.microsoft.com/office/drawing/2014/main" id="{16DC1659-2995-4A63-87DD-88E45B5AD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653" y="1925993"/>
            <a:ext cx="9564693" cy="469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17543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Fashion MNIST</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graphicFrame>
        <p:nvGraphicFramePr>
          <p:cNvPr id="3" name="Table 3">
            <a:extLst>
              <a:ext uri="{FF2B5EF4-FFF2-40B4-BE49-F238E27FC236}">
                <a16:creationId xmlns:a16="http://schemas.microsoft.com/office/drawing/2014/main" id="{55D61B4B-D651-4D6B-94C9-3E969DCED40B}"/>
              </a:ext>
            </a:extLst>
          </p:cNvPr>
          <p:cNvGraphicFramePr>
            <a:graphicFrameLocks noGrp="1"/>
          </p:cNvGraphicFramePr>
          <p:nvPr>
            <p:extLst>
              <p:ext uri="{D42A27DB-BD31-4B8C-83A1-F6EECF244321}">
                <p14:modId xmlns:p14="http://schemas.microsoft.com/office/powerpoint/2010/main" val="282050259"/>
              </p:ext>
            </p:extLst>
          </p:nvPr>
        </p:nvGraphicFramePr>
        <p:xfrm>
          <a:off x="0" y="0"/>
          <a:ext cx="12192000" cy="6906984"/>
        </p:xfrm>
        <a:graphic>
          <a:graphicData uri="http://schemas.openxmlformats.org/drawingml/2006/table">
            <a:tbl>
              <a:tblPr firstRow="1" bandRow="1">
                <a:tableStyleId>{9DCAF9ED-07DC-4A11-8D7F-57B35C25682E}</a:tableStyleId>
              </a:tblPr>
              <a:tblGrid>
                <a:gridCol w="2438400">
                  <a:extLst>
                    <a:ext uri="{9D8B030D-6E8A-4147-A177-3AD203B41FA5}">
                      <a16:colId xmlns:a16="http://schemas.microsoft.com/office/drawing/2014/main" val="2283485466"/>
                    </a:ext>
                  </a:extLst>
                </a:gridCol>
                <a:gridCol w="2438400">
                  <a:extLst>
                    <a:ext uri="{9D8B030D-6E8A-4147-A177-3AD203B41FA5}">
                      <a16:colId xmlns:a16="http://schemas.microsoft.com/office/drawing/2014/main" val="2674991048"/>
                    </a:ext>
                  </a:extLst>
                </a:gridCol>
                <a:gridCol w="2438400">
                  <a:extLst>
                    <a:ext uri="{9D8B030D-6E8A-4147-A177-3AD203B41FA5}">
                      <a16:colId xmlns:a16="http://schemas.microsoft.com/office/drawing/2014/main" val="2734783338"/>
                    </a:ext>
                  </a:extLst>
                </a:gridCol>
                <a:gridCol w="2438400">
                  <a:extLst>
                    <a:ext uri="{9D8B030D-6E8A-4147-A177-3AD203B41FA5}">
                      <a16:colId xmlns:a16="http://schemas.microsoft.com/office/drawing/2014/main" val="1916334603"/>
                    </a:ext>
                  </a:extLst>
                </a:gridCol>
                <a:gridCol w="2438400">
                  <a:extLst>
                    <a:ext uri="{9D8B030D-6E8A-4147-A177-3AD203B41FA5}">
                      <a16:colId xmlns:a16="http://schemas.microsoft.com/office/drawing/2014/main" val="4075916750"/>
                    </a:ext>
                  </a:extLst>
                </a:gridCol>
              </a:tblGrid>
              <a:tr h="979714">
                <a:tc>
                  <a:txBody>
                    <a:bodyPr/>
                    <a:lstStyle/>
                    <a:p>
                      <a:r>
                        <a:rPr lang="en-SG" sz="2000" b="1" dirty="0">
                          <a:effectLst/>
                        </a:rPr>
                        <a:t>Fashion MNIST</a:t>
                      </a:r>
                    </a:p>
                    <a:p>
                      <a:r>
                        <a:rPr lang="en-SG" sz="2000" b="1" dirty="0">
                          <a:effectLst/>
                        </a:rPr>
                        <a:t>Architecture</a:t>
                      </a:r>
                    </a:p>
                  </a:txBody>
                  <a:tcPr marL="123825" marR="123825" marT="57150" marB="57150" anchor="ctr"/>
                </a:tc>
                <a:tc>
                  <a:txBody>
                    <a:bodyPr/>
                    <a:lstStyle/>
                    <a:p>
                      <a:r>
                        <a:rPr lang="en-SG" sz="2000" b="1">
                          <a:effectLst/>
                        </a:rPr>
                        <a:t>Training Accuracy (%) [1]</a:t>
                      </a:r>
                    </a:p>
                  </a:txBody>
                  <a:tcPr marL="123825" marR="123825" marT="57150" marB="57150" anchor="ctr"/>
                </a:tc>
                <a:tc>
                  <a:txBody>
                    <a:bodyPr/>
                    <a:lstStyle/>
                    <a:p>
                      <a:r>
                        <a:rPr lang="en-SG" sz="2000" b="1">
                          <a:effectLst/>
                        </a:rPr>
                        <a:t>Validation Accuracy (%)</a:t>
                      </a:r>
                    </a:p>
                  </a:txBody>
                  <a:tcPr marL="123825" marR="123825" marT="57150" marB="57150" anchor="ctr"/>
                </a:tc>
                <a:tc>
                  <a:txBody>
                    <a:bodyPr/>
                    <a:lstStyle/>
                    <a:p>
                      <a:r>
                        <a:rPr lang="en-SG" sz="2000" b="1">
                          <a:effectLst/>
                        </a:rPr>
                        <a:t>Train Accuracy (%) [2]</a:t>
                      </a:r>
                    </a:p>
                  </a:txBody>
                  <a:tcPr marL="123825" marR="123825" marT="57150" marB="57150" anchor="ctr"/>
                </a:tc>
                <a:tc>
                  <a:txBody>
                    <a:bodyPr/>
                    <a:lstStyle/>
                    <a:p>
                      <a:r>
                        <a:rPr lang="en-SG" sz="2000" b="1">
                          <a:effectLst/>
                        </a:rPr>
                        <a:t>Test Accuracy (%)</a:t>
                      </a:r>
                    </a:p>
                  </a:txBody>
                  <a:tcPr marL="123825" marR="123825" marT="57150" marB="57150" anchor="ctr"/>
                </a:tc>
                <a:extLst>
                  <a:ext uri="{0D108BD9-81ED-4DB2-BD59-A6C34878D82A}">
                    <a16:rowId xmlns:a16="http://schemas.microsoft.com/office/drawing/2014/main" val="492771027"/>
                  </a:ext>
                </a:extLst>
              </a:tr>
              <a:tr h="979714">
                <a:tc>
                  <a:txBody>
                    <a:bodyPr/>
                    <a:lstStyle/>
                    <a:p>
                      <a:r>
                        <a:rPr lang="en-SG" sz="2000">
                          <a:effectLst/>
                        </a:rPr>
                        <a:t>Baseline Convolutional Neural Network</a:t>
                      </a:r>
                    </a:p>
                  </a:txBody>
                  <a:tcPr marL="123825" marR="123825" marT="57150" marB="57150" anchor="ctr"/>
                </a:tc>
                <a:tc>
                  <a:txBody>
                    <a:bodyPr/>
                    <a:lstStyle/>
                    <a:p>
                      <a:r>
                        <a:rPr lang="en-SG" sz="2000">
                          <a:effectLst/>
                        </a:rPr>
                        <a:t>97.66</a:t>
                      </a:r>
                    </a:p>
                  </a:txBody>
                  <a:tcPr marL="123825" marR="123825" marT="57150" marB="57150" anchor="ctr"/>
                </a:tc>
                <a:tc>
                  <a:txBody>
                    <a:bodyPr/>
                    <a:lstStyle/>
                    <a:p>
                      <a:r>
                        <a:rPr lang="en-SG" sz="2000">
                          <a:effectLst/>
                        </a:rPr>
                        <a:t>92.02</a:t>
                      </a:r>
                    </a:p>
                  </a:txBody>
                  <a:tcPr marL="123825" marR="123825" marT="57150" marB="57150" anchor="ctr"/>
                </a:tc>
                <a:tc>
                  <a:txBody>
                    <a:bodyPr/>
                    <a:lstStyle/>
                    <a:p>
                      <a:r>
                        <a:rPr lang="en-SG" sz="2000">
                          <a:effectLst/>
                        </a:rPr>
                        <a:t>98.66</a:t>
                      </a:r>
                    </a:p>
                  </a:txBody>
                  <a:tcPr marL="123825" marR="123825" marT="57150" marB="57150" anchor="ctr"/>
                </a:tc>
                <a:tc>
                  <a:txBody>
                    <a:bodyPr/>
                    <a:lstStyle/>
                    <a:p>
                      <a:r>
                        <a:rPr lang="en-SG" sz="2000">
                          <a:effectLst/>
                        </a:rPr>
                        <a:t>91.38</a:t>
                      </a:r>
                    </a:p>
                  </a:txBody>
                  <a:tcPr marL="123825" marR="123825" marT="57150" marB="57150" anchor="ctr"/>
                </a:tc>
                <a:extLst>
                  <a:ext uri="{0D108BD9-81ED-4DB2-BD59-A6C34878D82A}">
                    <a16:rowId xmlns:a16="http://schemas.microsoft.com/office/drawing/2014/main" val="859835272"/>
                  </a:ext>
                </a:extLst>
              </a:tr>
              <a:tr h="979714">
                <a:tc>
                  <a:txBody>
                    <a:bodyPr/>
                    <a:lstStyle/>
                    <a:p>
                      <a:r>
                        <a:rPr lang="en-SG" sz="2000">
                          <a:effectLst/>
                        </a:rPr>
                        <a:t>Baseline CNN with Image Augmentation</a:t>
                      </a:r>
                    </a:p>
                  </a:txBody>
                  <a:tcPr marL="123825" marR="123825" marT="57150" marB="57150" anchor="ctr"/>
                </a:tc>
                <a:tc>
                  <a:txBody>
                    <a:bodyPr/>
                    <a:lstStyle/>
                    <a:p>
                      <a:r>
                        <a:rPr lang="en-SG" sz="2000">
                          <a:effectLst/>
                        </a:rPr>
                        <a:t>84.78</a:t>
                      </a:r>
                    </a:p>
                  </a:txBody>
                  <a:tcPr marL="123825" marR="123825" marT="57150" marB="57150" anchor="ctr"/>
                </a:tc>
                <a:tc>
                  <a:txBody>
                    <a:bodyPr/>
                    <a:lstStyle/>
                    <a:p>
                      <a:r>
                        <a:rPr lang="en-SG" sz="2000">
                          <a:effectLst/>
                        </a:rPr>
                        <a:t>86.87</a:t>
                      </a:r>
                    </a:p>
                  </a:txBody>
                  <a:tcPr marL="123825" marR="123825" marT="57150" marB="57150" anchor="ctr"/>
                </a:tc>
                <a:tc>
                  <a:txBody>
                    <a:bodyPr/>
                    <a:lstStyle/>
                    <a:p>
                      <a:r>
                        <a:rPr lang="en-SG" sz="2000">
                          <a:effectLst/>
                        </a:rPr>
                        <a:t>89.50</a:t>
                      </a:r>
                    </a:p>
                  </a:txBody>
                  <a:tcPr marL="123825" marR="123825" marT="57150" marB="57150" anchor="ctr"/>
                </a:tc>
                <a:tc>
                  <a:txBody>
                    <a:bodyPr/>
                    <a:lstStyle/>
                    <a:p>
                      <a:r>
                        <a:rPr lang="en-SG" sz="2000">
                          <a:effectLst/>
                        </a:rPr>
                        <a:t>88.09</a:t>
                      </a:r>
                    </a:p>
                  </a:txBody>
                  <a:tcPr marL="123825" marR="123825" marT="57150" marB="57150" anchor="ctr"/>
                </a:tc>
                <a:extLst>
                  <a:ext uri="{0D108BD9-81ED-4DB2-BD59-A6C34878D82A}">
                    <a16:rowId xmlns:a16="http://schemas.microsoft.com/office/drawing/2014/main" val="1818003207"/>
                  </a:ext>
                </a:extLst>
              </a:tr>
              <a:tr h="979714">
                <a:tc>
                  <a:txBody>
                    <a:bodyPr/>
                    <a:lstStyle/>
                    <a:p>
                      <a:r>
                        <a:rPr lang="en-SG" sz="2000">
                          <a:effectLst/>
                        </a:rPr>
                        <a:t>Modified VGG16</a:t>
                      </a:r>
                    </a:p>
                  </a:txBody>
                  <a:tcPr marL="123825" marR="123825" marT="57150" marB="57150" anchor="ctr"/>
                </a:tc>
                <a:tc>
                  <a:txBody>
                    <a:bodyPr/>
                    <a:lstStyle/>
                    <a:p>
                      <a:r>
                        <a:rPr lang="en-SG" sz="2000">
                          <a:effectLst/>
                        </a:rPr>
                        <a:t>97.06</a:t>
                      </a:r>
                    </a:p>
                  </a:txBody>
                  <a:tcPr marL="123825" marR="123825" marT="57150" marB="57150" anchor="ctr"/>
                </a:tc>
                <a:tc>
                  <a:txBody>
                    <a:bodyPr/>
                    <a:lstStyle/>
                    <a:p>
                      <a:r>
                        <a:rPr lang="en-SG" sz="2000">
                          <a:effectLst/>
                        </a:rPr>
                        <a:t>94.07</a:t>
                      </a:r>
                    </a:p>
                  </a:txBody>
                  <a:tcPr marL="123825" marR="123825" marT="57150" marB="57150" anchor="ctr"/>
                </a:tc>
                <a:tc>
                  <a:txBody>
                    <a:bodyPr/>
                    <a:lstStyle/>
                    <a:p>
                      <a:r>
                        <a:rPr lang="en-SG" sz="2000">
                          <a:effectLst/>
                        </a:rPr>
                        <a:t>98.02</a:t>
                      </a:r>
                    </a:p>
                  </a:txBody>
                  <a:tcPr marL="123825" marR="123825" marT="57150" marB="57150" anchor="ctr"/>
                </a:tc>
                <a:tc>
                  <a:txBody>
                    <a:bodyPr/>
                    <a:lstStyle/>
                    <a:p>
                      <a:r>
                        <a:rPr lang="en-SG" sz="2000" b="1" dirty="0">
                          <a:effectLst/>
                        </a:rPr>
                        <a:t>94.71</a:t>
                      </a:r>
                    </a:p>
                  </a:txBody>
                  <a:tcPr marL="123825" marR="123825" marT="57150" marB="57150" anchor="ctr">
                    <a:solidFill>
                      <a:schemeClr val="accent4">
                        <a:lumMod val="60000"/>
                        <a:lumOff val="40000"/>
                      </a:schemeClr>
                    </a:solidFill>
                  </a:tcPr>
                </a:tc>
                <a:extLst>
                  <a:ext uri="{0D108BD9-81ED-4DB2-BD59-A6C34878D82A}">
                    <a16:rowId xmlns:a16="http://schemas.microsoft.com/office/drawing/2014/main" val="2699152344"/>
                  </a:ext>
                </a:extLst>
              </a:tr>
              <a:tr h="979714">
                <a:tc>
                  <a:txBody>
                    <a:bodyPr/>
                    <a:lstStyle/>
                    <a:p>
                      <a:r>
                        <a:rPr lang="en-SG" sz="2000" dirty="0">
                          <a:effectLst/>
                        </a:rPr>
                        <a:t>ResNet</a:t>
                      </a:r>
                    </a:p>
                  </a:txBody>
                  <a:tcPr marL="123825" marR="123825" marT="57150" marB="57150" anchor="ctr"/>
                </a:tc>
                <a:tc>
                  <a:txBody>
                    <a:bodyPr/>
                    <a:lstStyle/>
                    <a:p>
                      <a:r>
                        <a:rPr lang="en-SG" sz="2000" b="1" dirty="0">
                          <a:effectLst/>
                        </a:rPr>
                        <a:t>98.90</a:t>
                      </a:r>
                    </a:p>
                  </a:txBody>
                  <a:tcPr marL="123825" marR="123825" marT="57150" marB="57150" anchor="ctr">
                    <a:solidFill>
                      <a:schemeClr val="accent4">
                        <a:lumMod val="60000"/>
                        <a:lumOff val="40000"/>
                      </a:schemeClr>
                    </a:solidFill>
                  </a:tcPr>
                </a:tc>
                <a:tc>
                  <a:txBody>
                    <a:bodyPr/>
                    <a:lstStyle/>
                    <a:p>
                      <a:r>
                        <a:rPr lang="en-SG" sz="2000">
                          <a:effectLst/>
                        </a:rPr>
                        <a:t>94.78</a:t>
                      </a:r>
                    </a:p>
                  </a:txBody>
                  <a:tcPr marL="123825" marR="123825" marT="57150" marB="57150" anchor="ctr"/>
                </a:tc>
                <a:tc>
                  <a:txBody>
                    <a:bodyPr/>
                    <a:lstStyle/>
                    <a:p>
                      <a:r>
                        <a:rPr lang="en-SG" sz="2000" dirty="0">
                          <a:effectLst/>
                        </a:rPr>
                        <a:t>98.19</a:t>
                      </a:r>
                    </a:p>
                  </a:txBody>
                  <a:tcPr marL="123825" marR="123825" marT="57150" marB="57150" anchor="ctr"/>
                </a:tc>
                <a:tc>
                  <a:txBody>
                    <a:bodyPr/>
                    <a:lstStyle/>
                    <a:p>
                      <a:r>
                        <a:rPr lang="en-SG" sz="2000" dirty="0">
                          <a:effectLst/>
                        </a:rPr>
                        <a:t>93.92</a:t>
                      </a:r>
                    </a:p>
                  </a:txBody>
                  <a:tcPr marL="123825" marR="123825" marT="57150" marB="57150" anchor="ctr"/>
                </a:tc>
                <a:extLst>
                  <a:ext uri="{0D108BD9-81ED-4DB2-BD59-A6C34878D82A}">
                    <a16:rowId xmlns:a16="http://schemas.microsoft.com/office/drawing/2014/main" val="3505778991"/>
                  </a:ext>
                </a:extLst>
              </a:tr>
              <a:tr h="979714">
                <a:tc>
                  <a:txBody>
                    <a:bodyPr/>
                    <a:lstStyle/>
                    <a:p>
                      <a:r>
                        <a:rPr lang="en-US" sz="2000">
                          <a:effectLst/>
                        </a:rPr>
                        <a:t>Modified VGG16 w/ Full Train Data</a:t>
                      </a:r>
                    </a:p>
                  </a:txBody>
                  <a:tcPr marL="123825" marR="123825" marT="57150" marB="57150" anchor="ctr"/>
                </a:tc>
                <a:tc>
                  <a:txBody>
                    <a:bodyPr/>
                    <a:lstStyle/>
                    <a:p>
                      <a:r>
                        <a:rPr lang="en-SG" sz="2000">
                          <a:effectLst/>
                        </a:rPr>
                        <a:t>96.59</a:t>
                      </a:r>
                    </a:p>
                  </a:txBody>
                  <a:tcPr marL="123825" marR="123825" marT="57150" marB="57150" anchor="ctr"/>
                </a:tc>
                <a:tc>
                  <a:txBody>
                    <a:bodyPr/>
                    <a:lstStyle/>
                    <a:p>
                      <a:r>
                        <a:rPr lang="en-SG" sz="2000" b="1" dirty="0">
                          <a:effectLst/>
                        </a:rPr>
                        <a:t>94.69</a:t>
                      </a:r>
                    </a:p>
                  </a:txBody>
                  <a:tcPr marL="123825" marR="123825" marT="57150" marB="57150" anchor="ctr">
                    <a:solidFill>
                      <a:schemeClr val="accent4">
                        <a:lumMod val="60000"/>
                        <a:lumOff val="40000"/>
                      </a:schemeClr>
                    </a:solidFill>
                  </a:tcPr>
                </a:tc>
                <a:tc>
                  <a:txBody>
                    <a:bodyPr/>
                    <a:lstStyle/>
                    <a:p>
                      <a:r>
                        <a:rPr lang="en-SG" sz="2000">
                          <a:effectLst/>
                        </a:rPr>
                        <a:t>98.00</a:t>
                      </a:r>
                    </a:p>
                  </a:txBody>
                  <a:tcPr marL="123825" marR="123825" marT="57150" marB="57150" anchor="ctr"/>
                </a:tc>
                <a:tc>
                  <a:txBody>
                    <a:bodyPr/>
                    <a:lstStyle/>
                    <a:p>
                      <a:r>
                        <a:rPr lang="en-SG" sz="2000" dirty="0">
                          <a:effectLst/>
                        </a:rPr>
                        <a:t>94.69</a:t>
                      </a:r>
                    </a:p>
                  </a:txBody>
                  <a:tcPr marL="123825" marR="123825" marT="57150" marB="57150" anchor="ctr"/>
                </a:tc>
                <a:extLst>
                  <a:ext uri="{0D108BD9-81ED-4DB2-BD59-A6C34878D82A}">
                    <a16:rowId xmlns:a16="http://schemas.microsoft.com/office/drawing/2014/main" val="2099268041"/>
                  </a:ext>
                </a:extLst>
              </a:tr>
              <a:tr h="979714">
                <a:tc>
                  <a:txBody>
                    <a:bodyPr/>
                    <a:lstStyle/>
                    <a:p>
                      <a:r>
                        <a:rPr lang="en-US" sz="2000">
                          <a:effectLst/>
                        </a:rPr>
                        <a:t>ResNet w/ Full Train Data</a:t>
                      </a:r>
                    </a:p>
                  </a:txBody>
                  <a:tcPr marL="123825" marR="123825" marT="57150" marB="57150" anchor="ctr"/>
                </a:tc>
                <a:tc>
                  <a:txBody>
                    <a:bodyPr/>
                    <a:lstStyle/>
                    <a:p>
                      <a:r>
                        <a:rPr lang="en-SG" sz="2000">
                          <a:effectLst/>
                        </a:rPr>
                        <a:t>98.63</a:t>
                      </a:r>
                    </a:p>
                  </a:txBody>
                  <a:tcPr marL="123825" marR="123825" marT="57150" marB="57150" anchor="ctr"/>
                </a:tc>
                <a:tc>
                  <a:txBody>
                    <a:bodyPr/>
                    <a:lstStyle/>
                    <a:p>
                      <a:r>
                        <a:rPr lang="en-SG" sz="2000">
                          <a:effectLst/>
                        </a:rPr>
                        <a:t>94.31</a:t>
                      </a:r>
                    </a:p>
                  </a:txBody>
                  <a:tcPr marL="123825" marR="123825" marT="57150" marB="57150" anchor="ctr"/>
                </a:tc>
                <a:tc>
                  <a:txBody>
                    <a:bodyPr/>
                    <a:lstStyle/>
                    <a:p>
                      <a:r>
                        <a:rPr lang="en-SG" sz="2000" b="1" dirty="0">
                          <a:effectLst/>
                        </a:rPr>
                        <a:t>98.37</a:t>
                      </a:r>
                    </a:p>
                  </a:txBody>
                  <a:tcPr marL="123825" marR="123825" marT="57150" marB="57150" anchor="ctr">
                    <a:solidFill>
                      <a:schemeClr val="accent4">
                        <a:lumMod val="60000"/>
                        <a:lumOff val="40000"/>
                      </a:schemeClr>
                    </a:solidFill>
                  </a:tcPr>
                </a:tc>
                <a:tc>
                  <a:txBody>
                    <a:bodyPr/>
                    <a:lstStyle/>
                    <a:p>
                      <a:r>
                        <a:rPr lang="en-SG" sz="2000" dirty="0">
                          <a:effectLst/>
                        </a:rPr>
                        <a:t>94.31</a:t>
                      </a:r>
                    </a:p>
                  </a:txBody>
                  <a:tcPr marL="123825" marR="123825" marT="57150" marB="57150" anchor="ctr"/>
                </a:tc>
                <a:extLst>
                  <a:ext uri="{0D108BD9-81ED-4DB2-BD59-A6C34878D82A}">
                    <a16:rowId xmlns:a16="http://schemas.microsoft.com/office/drawing/2014/main" val="890818516"/>
                  </a:ext>
                </a:extLst>
              </a:tr>
            </a:tbl>
          </a:graphicData>
        </a:graphic>
      </p:graphicFrame>
    </p:spTree>
    <p:extLst>
      <p:ext uri="{BB962C8B-B14F-4D97-AF65-F5344CB8AC3E}">
        <p14:creationId xmlns:p14="http://schemas.microsoft.com/office/powerpoint/2010/main" val="61934360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CIFAR-10</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graphicFrame>
        <p:nvGraphicFramePr>
          <p:cNvPr id="2" name="Table 3">
            <a:extLst>
              <a:ext uri="{FF2B5EF4-FFF2-40B4-BE49-F238E27FC236}">
                <a16:creationId xmlns:a16="http://schemas.microsoft.com/office/drawing/2014/main" id="{6EA29D1D-D315-473E-AD94-FC50855695E8}"/>
              </a:ext>
            </a:extLst>
          </p:cNvPr>
          <p:cNvGraphicFramePr>
            <a:graphicFrameLocks noGrp="1"/>
          </p:cNvGraphicFramePr>
          <p:nvPr>
            <p:extLst>
              <p:ext uri="{D42A27DB-BD31-4B8C-83A1-F6EECF244321}">
                <p14:modId xmlns:p14="http://schemas.microsoft.com/office/powerpoint/2010/main" val="2461298215"/>
              </p:ext>
            </p:extLst>
          </p:nvPr>
        </p:nvGraphicFramePr>
        <p:xfrm>
          <a:off x="0" y="0"/>
          <a:ext cx="12192000" cy="6906984"/>
        </p:xfrm>
        <a:graphic>
          <a:graphicData uri="http://schemas.openxmlformats.org/drawingml/2006/table">
            <a:tbl>
              <a:tblPr firstRow="1" bandRow="1">
                <a:tableStyleId>{9DCAF9ED-07DC-4A11-8D7F-57B35C25682E}</a:tableStyleId>
              </a:tblPr>
              <a:tblGrid>
                <a:gridCol w="2438400">
                  <a:extLst>
                    <a:ext uri="{9D8B030D-6E8A-4147-A177-3AD203B41FA5}">
                      <a16:colId xmlns:a16="http://schemas.microsoft.com/office/drawing/2014/main" val="3401173843"/>
                    </a:ext>
                  </a:extLst>
                </a:gridCol>
                <a:gridCol w="2438400">
                  <a:extLst>
                    <a:ext uri="{9D8B030D-6E8A-4147-A177-3AD203B41FA5}">
                      <a16:colId xmlns:a16="http://schemas.microsoft.com/office/drawing/2014/main" val="2871331323"/>
                    </a:ext>
                  </a:extLst>
                </a:gridCol>
                <a:gridCol w="2438400">
                  <a:extLst>
                    <a:ext uri="{9D8B030D-6E8A-4147-A177-3AD203B41FA5}">
                      <a16:colId xmlns:a16="http://schemas.microsoft.com/office/drawing/2014/main" val="3056944757"/>
                    </a:ext>
                  </a:extLst>
                </a:gridCol>
                <a:gridCol w="2438400">
                  <a:extLst>
                    <a:ext uri="{9D8B030D-6E8A-4147-A177-3AD203B41FA5}">
                      <a16:colId xmlns:a16="http://schemas.microsoft.com/office/drawing/2014/main" val="1975336975"/>
                    </a:ext>
                  </a:extLst>
                </a:gridCol>
                <a:gridCol w="2438400">
                  <a:extLst>
                    <a:ext uri="{9D8B030D-6E8A-4147-A177-3AD203B41FA5}">
                      <a16:colId xmlns:a16="http://schemas.microsoft.com/office/drawing/2014/main" val="2905582825"/>
                    </a:ext>
                  </a:extLst>
                </a:gridCol>
              </a:tblGrid>
              <a:tr h="979714">
                <a:tc>
                  <a:txBody>
                    <a:bodyPr/>
                    <a:lstStyle/>
                    <a:p>
                      <a:r>
                        <a:rPr lang="en-SG" sz="2000" b="1" dirty="0">
                          <a:effectLst/>
                        </a:rPr>
                        <a:t>CIFAR-10</a:t>
                      </a:r>
                    </a:p>
                    <a:p>
                      <a:r>
                        <a:rPr lang="en-SG" sz="2000" b="1" dirty="0">
                          <a:effectLst/>
                        </a:rPr>
                        <a:t>Architecture</a:t>
                      </a:r>
                    </a:p>
                  </a:txBody>
                  <a:tcPr marL="123825" marR="123825" marT="57150" marB="57150" anchor="ctr"/>
                </a:tc>
                <a:tc>
                  <a:txBody>
                    <a:bodyPr/>
                    <a:lstStyle/>
                    <a:p>
                      <a:r>
                        <a:rPr lang="en-SG" sz="2000" b="1">
                          <a:effectLst/>
                        </a:rPr>
                        <a:t>Training Accuracy (%) [1]</a:t>
                      </a:r>
                    </a:p>
                  </a:txBody>
                  <a:tcPr marL="123825" marR="123825" marT="57150" marB="57150" anchor="ctr"/>
                </a:tc>
                <a:tc>
                  <a:txBody>
                    <a:bodyPr/>
                    <a:lstStyle/>
                    <a:p>
                      <a:r>
                        <a:rPr lang="en-SG" sz="2000" b="1">
                          <a:effectLst/>
                        </a:rPr>
                        <a:t>Validation Accuracy (%)</a:t>
                      </a:r>
                    </a:p>
                  </a:txBody>
                  <a:tcPr marL="123825" marR="123825" marT="57150" marB="57150" anchor="ctr"/>
                </a:tc>
                <a:tc>
                  <a:txBody>
                    <a:bodyPr/>
                    <a:lstStyle/>
                    <a:p>
                      <a:r>
                        <a:rPr lang="en-SG" sz="2000" b="1">
                          <a:effectLst/>
                        </a:rPr>
                        <a:t>Train Accuracy (%) [2]</a:t>
                      </a:r>
                    </a:p>
                  </a:txBody>
                  <a:tcPr marL="123825" marR="123825" marT="57150" marB="57150" anchor="ctr"/>
                </a:tc>
                <a:tc>
                  <a:txBody>
                    <a:bodyPr/>
                    <a:lstStyle/>
                    <a:p>
                      <a:r>
                        <a:rPr lang="en-SG" sz="2000" b="1">
                          <a:effectLst/>
                        </a:rPr>
                        <a:t>Test Accuracy (%)</a:t>
                      </a:r>
                    </a:p>
                  </a:txBody>
                  <a:tcPr marL="123825" marR="123825" marT="57150" marB="57150" anchor="ctr"/>
                </a:tc>
                <a:extLst>
                  <a:ext uri="{0D108BD9-81ED-4DB2-BD59-A6C34878D82A}">
                    <a16:rowId xmlns:a16="http://schemas.microsoft.com/office/drawing/2014/main" val="3576082966"/>
                  </a:ext>
                </a:extLst>
              </a:tr>
              <a:tr h="979714">
                <a:tc>
                  <a:txBody>
                    <a:bodyPr/>
                    <a:lstStyle/>
                    <a:p>
                      <a:r>
                        <a:rPr lang="en-SG" sz="2000">
                          <a:effectLst/>
                        </a:rPr>
                        <a:t>Baseline Convolutional Neural Network</a:t>
                      </a:r>
                    </a:p>
                  </a:txBody>
                  <a:tcPr marL="123825" marR="123825" marT="57150" marB="57150" anchor="ctr"/>
                </a:tc>
                <a:tc>
                  <a:txBody>
                    <a:bodyPr/>
                    <a:lstStyle/>
                    <a:p>
                      <a:r>
                        <a:rPr lang="en-SG" sz="2000">
                          <a:effectLst/>
                        </a:rPr>
                        <a:t>95.86</a:t>
                      </a:r>
                    </a:p>
                  </a:txBody>
                  <a:tcPr marL="123825" marR="123825" marT="57150" marB="57150" anchor="ctr"/>
                </a:tc>
                <a:tc>
                  <a:txBody>
                    <a:bodyPr/>
                    <a:lstStyle/>
                    <a:p>
                      <a:r>
                        <a:rPr lang="en-SG" sz="2000">
                          <a:effectLst/>
                        </a:rPr>
                        <a:t>66.22</a:t>
                      </a:r>
                    </a:p>
                  </a:txBody>
                  <a:tcPr marL="123825" marR="123825" marT="57150" marB="57150" anchor="ctr"/>
                </a:tc>
                <a:tc>
                  <a:txBody>
                    <a:bodyPr/>
                    <a:lstStyle/>
                    <a:p>
                      <a:r>
                        <a:rPr lang="en-SG" sz="2000">
                          <a:effectLst/>
                        </a:rPr>
                        <a:t>96.59</a:t>
                      </a:r>
                    </a:p>
                  </a:txBody>
                  <a:tcPr marL="123825" marR="123825" marT="57150" marB="57150" anchor="ctr"/>
                </a:tc>
                <a:tc>
                  <a:txBody>
                    <a:bodyPr/>
                    <a:lstStyle/>
                    <a:p>
                      <a:r>
                        <a:rPr lang="en-SG" sz="2000">
                          <a:effectLst/>
                        </a:rPr>
                        <a:t>65.62</a:t>
                      </a:r>
                    </a:p>
                  </a:txBody>
                  <a:tcPr marL="123825" marR="123825" marT="57150" marB="57150" anchor="ctr"/>
                </a:tc>
                <a:extLst>
                  <a:ext uri="{0D108BD9-81ED-4DB2-BD59-A6C34878D82A}">
                    <a16:rowId xmlns:a16="http://schemas.microsoft.com/office/drawing/2014/main" val="2612800404"/>
                  </a:ext>
                </a:extLst>
              </a:tr>
              <a:tr h="979714">
                <a:tc>
                  <a:txBody>
                    <a:bodyPr/>
                    <a:lstStyle/>
                    <a:p>
                      <a:r>
                        <a:rPr lang="en-SG" sz="2000">
                          <a:effectLst/>
                        </a:rPr>
                        <a:t>Baseline CNN with Image Augmentation</a:t>
                      </a:r>
                    </a:p>
                  </a:txBody>
                  <a:tcPr marL="123825" marR="123825" marT="57150" marB="57150" anchor="ctr"/>
                </a:tc>
                <a:tc>
                  <a:txBody>
                    <a:bodyPr/>
                    <a:lstStyle/>
                    <a:p>
                      <a:r>
                        <a:rPr lang="en-SG" sz="2000">
                          <a:effectLst/>
                        </a:rPr>
                        <a:t>61.34</a:t>
                      </a:r>
                    </a:p>
                  </a:txBody>
                  <a:tcPr marL="123825" marR="123825" marT="57150" marB="57150" anchor="ctr"/>
                </a:tc>
                <a:tc>
                  <a:txBody>
                    <a:bodyPr/>
                    <a:lstStyle/>
                    <a:p>
                      <a:r>
                        <a:rPr lang="en-SG" sz="2000" dirty="0">
                          <a:effectLst/>
                        </a:rPr>
                        <a:t>64.44</a:t>
                      </a:r>
                    </a:p>
                  </a:txBody>
                  <a:tcPr marL="123825" marR="123825" marT="57150" marB="57150" anchor="ctr"/>
                </a:tc>
                <a:tc>
                  <a:txBody>
                    <a:bodyPr/>
                    <a:lstStyle/>
                    <a:p>
                      <a:r>
                        <a:rPr lang="en-SG" sz="2000">
                          <a:effectLst/>
                        </a:rPr>
                        <a:t>69.71</a:t>
                      </a:r>
                    </a:p>
                  </a:txBody>
                  <a:tcPr marL="123825" marR="123825" marT="57150" marB="57150" anchor="ctr"/>
                </a:tc>
                <a:tc>
                  <a:txBody>
                    <a:bodyPr/>
                    <a:lstStyle/>
                    <a:p>
                      <a:r>
                        <a:rPr lang="en-SG" sz="2000">
                          <a:effectLst/>
                        </a:rPr>
                        <a:t>67.61</a:t>
                      </a:r>
                    </a:p>
                  </a:txBody>
                  <a:tcPr marL="123825" marR="123825" marT="57150" marB="57150" anchor="ctr"/>
                </a:tc>
                <a:extLst>
                  <a:ext uri="{0D108BD9-81ED-4DB2-BD59-A6C34878D82A}">
                    <a16:rowId xmlns:a16="http://schemas.microsoft.com/office/drawing/2014/main" val="1129684104"/>
                  </a:ext>
                </a:extLst>
              </a:tr>
              <a:tr h="979714">
                <a:tc>
                  <a:txBody>
                    <a:bodyPr/>
                    <a:lstStyle/>
                    <a:p>
                      <a:r>
                        <a:rPr lang="en-SG" sz="2000">
                          <a:effectLst/>
                        </a:rPr>
                        <a:t>Modified VGG16</a:t>
                      </a:r>
                    </a:p>
                  </a:txBody>
                  <a:tcPr marL="123825" marR="123825" marT="57150" marB="57150" anchor="ctr"/>
                </a:tc>
                <a:tc>
                  <a:txBody>
                    <a:bodyPr/>
                    <a:lstStyle/>
                    <a:p>
                      <a:r>
                        <a:rPr lang="en-SG" sz="2000">
                          <a:effectLst/>
                        </a:rPr>
                        <a:t>97.94</a:t>
                      </a:r>
                    </a:p>
                  </a:txBody>
                  <a:tcPr marL="123825" marR="123825" marT="57150" marB="57150" anchor="ctr"/>
                </a:tc>
                <a:tc>
                  <a:txBody>
                    <a:bodyPr/>
                    <a:lstStyle/>
                    <a:p>
                      <a:r>
                        <a:rPr lang="en-SG" sz="2000">
                          <a:effectLst/>
                        </a:rPr>
                        <a:t>89.32</a:t>
                      </a:r>
                    </a:p>
                  </a:txBody>
                  <a:tcPr marL="123825" marR="123825" marT="57150" marB="57150" anchor="ctr"/>
                </a:tc>
                <a:tc>
                  <a:txBody>
                    <a:bodyPr/>
                    <a:lstStyle/>
                    <a:p>
                      <a:r>
                        <a:rPr lang="en-SG" sz="2000">
                          <a:effectLst/>
                        </a:rPr>
                        <a:t>99.02</a:t>
                      </a:r>
                    </a:p>
                  </a:txBody>
                  <a:tcPr marL="123825" marR="123825" marT="57150" marB="57150" anchor="ctr"/>
                </a:tc>
                <a:tc>
                  <a:txBody>
                    <a:bodyPr/>
                    <a:lstStyle/>
                    <a:p>
                      <a:r>
                        <a:rPr lang="en-SG" sz="2000" b="1" dirty="0">
                          <a:effectLst/>
                        </a:rPr>
                        <a:t>90.80</a:t>
                      </a:r>
                    </a:p>
                  </a:txBody>
                  <a:tcPr marL="123825" marR="123825" marT="57150" marB="57150" anchor="ctr">
                    <a:solidFill>
                      <a:schemeClr val="accent4">
                        <a:lumMod val="60000"/>
                        <a:lumOff val="40000"/>
                      </a:schemeClr>
                    </a:solidFill>
                  </a:tcPr>
                </a:tc>
                <a:extLst>
                  <a:ext uri="{0D108BD9-81ED-4DB2-BD59-A6C34878D82A}">
                    <a16:rowId xmlns:a16="http://schemas.microsoft.com/office/drawing/2014/main" val="3481459970"/>
                  </a:ext>
                </a:extLst>
              </a:tr>
              <a:tr h="979714">
                <a:tc>
                  <a:txBody>
                    <a:bodyPr/>
                    <a:lstStyle/>
                    <a:p>
                      <a:r>
                        <a:rPr lang="en-SG" sz="2000" dirty="0">
                          <a:effectLst/>
                        </a:rPr>
                        <a:t>ResNet</a:t>
                      </a:r>
                    </a:p>
                  </a:txBody>
                  <a:tcPr marL="123825" marR="123825" marT="57150" marB="57150" anchor="ctr"/>
                </a:tc>
                <a:tc>
                  <a:txBody>
                    <a:bodyPr/>
                    <a:lstStyle/>
                    <a:p>
                      <a:r>
                        <a:rPr lang="en-SG" sz="2000">
                          <a:effectLst/>
                        </a:rPr>
                        <a:t>98.39</a:t>
                      </a:r>
                    </a:p>
                  </a:txBody>
                  <a:tcPr marL="123825" marR="123825" marT="57150" marB="57150" anchor="ctr"/>
                </a:tc>
                <a:tc>
                  <a:txBody>
                    <a:bodyPr/>
                    <a:lstStyle/>
                    <a:p>
                      <a:r>
                        <a:rPr lang="en-SG" sz="2000">
                          <a:effectLst/>
                        </a:rPr>
                        <a:t>89.84</a:t>
                      </a:r>
                    </a:p>
                  </a:txBody>
                  <a:tcPr marL="123825" marR="123825" marT="57150" marB="57150" anchor="ctr"/>
                </a:tc>
                <a:tc>
                  <a:txBody>
                    <a:bodyPr/>
                    <a:lstStyle/>
                    <a:p>
                      <a:r>
                        <a:rPr lang="en-SG" sz="2000">
                          <a:effectLst/>
                        </a:rPr>
                        <a:t>97.34</a:t>
                      </a:r>
                    </a:p>
                  </a:txBody>
                  <a:tcPr marL="123825" marR="123825" marT="57150" marB="57150" anchor="ctr"/>
                </a:tc>
                <a:tc>
                  <a:txBody>
                    <a:bodyPr/>
                    <a:lstStyle/>
                    <a:p>
                      <a:r>
                        <a:rPr lang="en-SG" sz="2000" dirty="0">
                          <a:effectLst/>
                        </a:rPr>
                        <a:t>89.00</a:t>
                      </a:r>
                    </a:p>
                  </a:txBody>
                  <a:tcPr marL="123825" marR="123825" marT="57150" marB="57150" anchor="ctr"/>
                </a:tc>
                <a:extLst>
                  <a:ext uri="{0D108BD9-81ED-4DB2-BD59-A6C34878D82A}">
                    <a16:rowId xmlns:a16="http://schemas.microsoft.com/office/drawing/2014/main" val="1617987248"/>
                  </a:ext>
                </a:extLst>
              </a:tr>
              <a:tr h="979714">
                <a:tc>
                  <a:txBody>
                    <a:bodyPr/>
                    <a:lstStyle/>
                    <a:p>
                      <a:r>
                        <a:rPr lang="en-US" sz="2000">
                          <a:effectLst/>
                        </a:rPr>
                        <a:t>Modified VGG16 w/ Full Train Data</a:t>
                      </a:r>
                    </a:p>
                  </a:txBody>
                  <a:tcPr marL="123825" marR="123825" marT="57150" marB="57150" anchor="ctr"/>
                </a:tc>
                <a:tc>
                  <a:txBody>
                    <a:bodyPr/>
                    <a:lstStyle/>
                    <a:p>
                      <a:r>
                        <a:rPr lang="en-SG" sz="2000">
                          <a:effectLst/>
                        </a:rPr>
                        <a:t>96.44</a:t>
                      </a:r>
                    </a:p>
                  </a:txBody>
                  <a:tcPr marL="123825" marR="123825" marT="57150" marB="57150" anchor="ctr"/>
                </a:tc>
                <a:tc>
                  <a:txBody>
                    <a:bodyPr/>
                    <a:lstStyle/>
                    <a:p>
                      <a:r>
                        <a:rPr lang="en-SG" sz="2000">
                          <a:effectLst/>
                        </a:rPr>
                        <a:t>89.86</a:t>
                      </a:r>
                    </a:p>
                  </a:txBody>
                  <a:tcPr marL="123825" marR="123825" marT="57150" marB="57150" anchor="ctr"/>
                </a:tc>
                <a:tc>
                  <a:txBody>
                    <a:bodyPr/>
                    <a:lstStyle/>
                    <a:p>
                      <a:r>
                        <a:rPr lang="en-SG" sz="2000" b="1" dirty="0">
                          <a:effectLst/>
                        </a:rPr>
                        <a:t>99.35</a:t>
                      </a:r>
                    </a:p>
                  </a:txBody>
                  <a:tcPr marL="123825" marR="123825" marT="57150" marB="57150" anchor="ctr">
                    <a:solidFill>
                      <a:schemeClr val="accent4">
                        <a:lumMod val="60000"/>
                        <a:lumOff val="40000"/>
                      </a:schemeClr>
                    </a:solidFill>
                  </a:tcPr>
                </a:tc>
                <a:tc>
                  <a:txBody>
                    <a:bodyPr/>
                    <a:lstStyle/>
                    <a:p>
                      <a:r>
                        <a:rPr lang="en-SG" sz="2000">
                          <a:effectLst/>
                        </a:rPr>
                        <a:t>89.86</a:t>
                      </a:r>
                    </a:p>
                  </a:txBody>
                  <a:tcPr marL="123825" marR="123825" marT="57150" marB="57150" anchor="ctr"/>
                </a:tc>
                <a:extLst>
                  <a:ext uri="{0D108BD9-81ED-4DB2-BD59-A6C34878D82A}">
                    <a16:rowId xmlns:a16="http://schemas.microsoft.com/office/drawing/2014/main" val="2034285157"/>
                  </a:ext>
                </a:extLst>
              </a:tr>
              <a:tr h="979714">
                <a:tc>
                  <a:txBody>
                    <a:bodyPr/>
                    <a:lstStyle/>
                    <a:p>
                      <a:r>
                        <a:rPr lang="en-US" sz="2000">
                          <a:effectLst/>
                        </a:rPr>
                        <a:t>ResNet w/ Full Train Data</a:t>
                      </a:r>
                    </a:p>
                  </a:txBody>
                  <a:tcPr marL="123825" marR="123825" marT="57150" marB="57150" anchor="ctr"/>
                </a:tc>
                <a:tc>
                  <a:txBody>
                    <a:bodyPr/>
                    <a:lstStyle/>
                    <a:p>
                      <a:r>
                        <a:rPr lang="en-SG" sz="2000" b="1" dirty="0">
                          <a:effectLst/>
                        </a:rPr>
                        <a:t>99.40</a:t>
                      </a:r>
                    </a:p>
                  </a:txBody>
                  <a:tcPr marL="123825" marR="123825" marT="57150" marB="57150" anchor="ctr">
                    <a:solidFill>
                      <a:schemeClr val="accent4">
                        <a:lumMod val="60000"/>
                        <a:lumOff val="40000"/>
                      </a:schemeClr>
                    </a:solidFill>
                  </a:tcPr>
                </a:tc>
                <a:tc>
                  <a:txBody>
                    <a:bodyPr/>
                    <a:lstStyle/>
                    <a:p>
                      <a:r>
                        <a:rPr lang="en-SG" sz="2000" b="1" dirty="0">
                          <a:effectLst/>
                        </a:rPr>
                        <a:t>90.48</a:t>
                      </a:r>
                    </a:p>
                  </a:txBody>
                  <a:tcPr marL="123825" marR="123825" marT="57150" marB="57150" anchor="ctr">
                    <a:solidFill>
                      <a:schemeClr val="accent4">
                        <a:lumMod val="60000"/>
                        <a:lumOff val="40000"/>
                      </a:schemeClr>
                    </a:solidFill>
                  </a:tcPr>
                </a:tc>
                <a:tc>
                  <a:txBody>
                    <a:bodyPr/>
                    <a:lstStyle/>
                    <a:p>
                      <a:r>
                        <a:rPr lang="en-SG" sz="2000" dirty="0">
                          <a:effectLst/>
                        </a:rPr>
                        <a:t>99.13</a:t>
                      </a:r>
                    </a:p>
                  </a:txBody>
                  <a:tcPr marL="123825" marR="123825" marT="57150" marB="57150" anchor="ctr"/>
                </a:tc>
                <a:tc>
                  <a:txBody>
                    <a:bodyPr/>
                    <a:lstStyle/>
                    <a:p>
                      <a:r>
                        <a:rPr lang="en-SG" sz="2000" dirty="0">
                          <a:effectLst/>
                        </a:rPr>
                        <a:t>90.48</a:t>
                      </a:r>
                    </a:p>
                  </a:txBody>
                  <a:tcPr marL="123825" marR="123825" marT="57150" marB="57150" anchor="ctr"/>
                </a:tc>
                <a:extLst>
                  <a:ext uri="{0D108BD9-81ED-4DB2-BD59-A6C34878D82A}">
                    <a16:rowId xmlns:a16="http://schemas.microsoft.com/office/drawing/2014/main" val="2718044426"/>
                  </a:ext>
                </a:extLst>
              </a:tr>
            </a:tbl>
          </a:graphicData>
        </a:graphic>
      </p:graphicFrame>
    </p:spTree>
    <p:extLst>
      <p:ext uri="{BB962C8B-B14F-4D97-AF65-F5344CB8AC3E}">
        <p14:creationId xmlns:p14="http://schemas.microsoft.com/office/powerpoint/2010/main" val="347084222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Fashion MNIST</a:t>
            </a:r>
          </a:p>
        </p:txBody>
      </p:sp>
      <p:pic>
        <p:nvPicPr>
          <p:cNvPr id="2054" name="Picture 6">
            <a:extLst>
              <a:ext uri="{FF2B5EF4-FFF2-40B4-BE49-F238E27FC236}">
                <a16:creationId xmlns:a16="http://schemas.microsoft.com/office/drawing/2014/main" id="{ECF22B7B-B7B8-45DA-A646-151CB1250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349" y="1860104"/>
            <a:ext cx="9705301" cy="482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52426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CIFAR-10</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2052" name="Picture 4">
            <a:extLst>
              <a:ext uri="{FF2B5EF4-FFF2-40B4-BE49-F238E27FC236}">
                <a16:creationId xmlns:a16="http://schemas.microsoft.com/office/drawing/2014/main" id="{45B2A1F7-2030-4815-AF47-B68839CD5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174" y="1867615"/>
            <a:ext cx="9443652" cy="481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4026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Fashion MNIST</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5122" name="Picture 2">
            <a:extLst>
              <a:ext uri="{FF2B5EF4-FFF2-40B4-BE49-F238E27FC236}">
                <a16:creationId xmlns:a16="http://schemas.microsoft.com/office/drawing/2014/main" id="{1EBB6165-AB5A-4E26-BFE1-BD56E34D0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270" y="1804498"/>
            <a:ext cx="9287459" cy="494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57036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Personal Objectives</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7"/>
            <a:ext cx="9683532"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n-SG" sz="3200" dirty="0">
                <a:latin typeface="Source Sans Pro" panose="020B0503030403020204" pitchFamily="34" charset="0"/>
                <a:ea typeface="Source Sans Pro" panose="020B0503030403020204" pitchFamily="34" charset="0"/>
              </a:rPr>
              <a:t>Obtain a </a:t>
            </a:r>
            <a:r>
              <a:rPr lang="en-SG" sz="3200" b="1" dirty="0">
                <a:latin typeface="Source Sans Pro" panose="020B0503030403020204" pitchFamily="34" charset="0"/>
                <a:ea typeface="Source Sans Pro" panose="020B0503030403020204" pitchFamily="34" charset="0"/>
              </a:rPr>
              <a:t>high test accuracy </a:t>
            </a:r>
            <a:r>
              <a:rPr lang="en-SG" sz="3200" dirty="0">
                <a:latin typeface="Source Sans Pro" panose="020B0503030403020204" pitchFamily="34" charset="0"/>
                <a:ea typeface="Source Sans Pro" panose="020B0503030403020204" pitchFamily="34" charset="0"/>
              </a:rPr>
              <a:t>relative to the public benchmarks</a:t>
            </a:r>
          </a:p>
          <a:p>
            <a:pPr marL="342900" indent="-342900" algn="just">
              <a:buFont typeface="Arial" panose="020B0604020202020204" pitchFamily="34" charset="0"/>
              <a:buChar char="•"/>
            </a:pPr>
            <a:r>
              <a:rPr lang="en-SG" sz="3200" dirty="0">
                <a:latin typeface="Source Sans Pro" panose="020B0503030403020204" pitchFamily="34" charset="0"/>
                <a:ea typeface="Source Sans Pro" panose="020B0503030403020204" pitchFamily="34" charset="0"/>
              </a:rPr>
              <a:t>Experiment with multiple </a:t>
            </a:r>
            <a:r>
              <a:rPr lang="en-SG" sz="3200" b="1" dirty="0">
                <a:latin typeface="Source Sans Pro" panose="020B0503030403020204" pitchFamily="34" charset="0"/>
                <a:ea typeface="Source Sans Pro" panose="020B0503030403020204" pitchFamily="34" charset="0"/>
              </a:rPr>
              <a:t>training strategies </a:t>
            </a:r>
            <a:r>
              <a:rPr lang="en-SG" sz="3200" dirty="0">
                <a:latin typeface="Source Sans Pro" panose="020B0503030403020204" pitchFamily="34" charset="0"/>
                <a:ea typeface="Source Sans Pro" panose="020B0503030403020204" pitchFamily="34" charset="0"/>
              </a:rPr>
              <a:t>and </a:t>
            </a:r>
            <a:r>
              <a:rPr lang="en-SG" sz="3200" b="1" dirty="0">
                <a:latin typeface="Source Sans Pro" panose="020B0503030403020204" pitchFamily="34" charset="0"/>
                <a:ea typeface="Source Sans Pro" panose="020B0503030403020204" pitchFamily="34" charset="0"/>
              </a:rPr>
              <a:t>CNN architectures</a:t>
            </a:r>
          </a:p>
        </p:txBody>
      </p:sp>
    </p:spTree>
    <p:extLst>
      <p:ext uri="{BB962C8B-B14F-4D97-AF65-F5344CB8AC3E}">
        <p14:creationId xmlns:p14="http://schemas.microsoft.com/office/powerpoint/2010/main" val="140220006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CIFAR-10</a:t>
            </a:r>
          </a:p>
        </p:txBody>
      </p:sp>
      <p:pic>
        <p:nvPicPr>
          <p:cNvPr id="6146" name="Picture 2">
            <a:extLst>
              <a:ext uri="{FF2B5EF4-FFF2-40B4-BE49-F238E27FC236}">
                <a16:creationId xmlns:a16="http://schemas.microsoft.com/office/drawing/2014/main" id="{0DF12B9F-186B-487A-8971-455FE2DE6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19" y="1872031"/>
            <a:ext cx="9033561" cy="480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28796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Conclusion/Further Improvements</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9683531" cy="5032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n-SG" sz="2400" dirty="0">
                <a:latin typeface="Source Sans Pro" panose="020B0503030403020204" pitchFamily="34" charset="0"/>
                <a:ea typeface="Source Sans Pro" panose="020B0503030403020204" pitchFamily="34" charset="0"/>
              </a:rPr>
              <a:t>Both personal objectives of mine has been successfully fulfilled. </a:t>
            </a:r>
          </a:p>
          <a:p>
            <a:pPr marL="342900" indent="-342900" algn="just">
              <a:buFont typeface="Arial" panose="020B0604020202020204" pitchFamily="34" charset="0"/>
              <a:buChar char="•"/>
            </a:pPr>
            <a:r>
              <a:rPr lang="en-SG" sz="2400" dirty="0">
                <a:latin typeface="Source Sans Pro" panose="020B0503030403020204" pitchFamily="34" charset="0"/>
                <a:ea typeface="Source Sans Pro" panose="020B0503030403020204" pitchFamily="34" charset="0"/>
              </a:rPr>
              <a:t>Classes of </a:t>
            </a:r>
            <a:r>
              <a:rPr lang="en-SG" sz="2400" b="1" dirty="0">
                <a:latin typeface="Source Sans Pro" panose="020B0503030403020204" pitchFamily="34" charset="0"/>
                <a:ea typeface="Source Sans Pro" panose="020B0503030403020204" pitchFamily="34" charset="0"/>
              </a:rPr>
              <a:t>similar features </a:t>
            </a:r>
            <a:r>
              <a:rPr lang="en-SG" sz="2400" dirty="0">
                <a:latin typeface="Source Sans Pro" panose="020B0503030403020204" pitchFamily="34" charset="0"/>
                <a:ea typeface="Source Sans Pro" panose="020B0503030403020204" pitchFamily="34" charset="0"/>
              </a:rPr>
              <a:t>(e.g. Fashion MNIST: upper body clothing, CIFAR-10: smaller animals) has a tendency to be misclassified in CNN.</a:t>
            </a:r>
          </a:p>
          <a:p>
            <a:pPr marL="342900" indent="-342900" algn="just">
              <a:buFont typeface="Arial" panose="020B0604020202020204" pitchFamily="34" charset="0"/>
              <a:buChar char="•"/>
            </a:pPr>
            <a:endParaRPr lang="en-SG" sz="2400" dirty="0">
              <a:latin typeface="Source Sans Pro" panose="020B0503030403020204" pitchFamily="34" charset="0"/>
              <a:ea typeface="Source Sans Pro" panose="020B0503030403020204" pitchFamily="34" charset="0"/>
            </a:endParaRPr>
          </a:p>
          <a:p>
            <a:pPr marL="342900" indent="-342900" algn="just">
              <a:buFont typeface="Arial" panose="020B0604020202020204" pitchFamily="34" charset="0"/>
              <a:buChar char="•"/>
            </a:pPr>
            <a:r>
              <a:rPr lang="en-SG" sz="2400" dirty="0">
                <a:latin typeface="Source Sans Pro" panose="020B0503030403020204" pitchFamily="34" charset="0"/>
                <a:ea typeface="Source Sans Pro" panose="020B0503030403020204" pitchFamily="34" charset="0"/>
              </a:rPr>
              <a:t>For further improvements, I could have done a few more things.</a:t>
            </a:r>
          </a:p>
          <a:p>
            <a:pPr marL="342900" indent="-342900" algn="just">
              <a:buFont typeface="Arial" panose="020B0604020202020204" pitchFamily="34" charset="0"/>
              <a:buChar char="•"/>
            </a:pPr>
            <a:r>
              <a:rPr lang="en-SG" sz="2400" dirty="0">
                <a:latin typeface="Source Sans Pro" panose="020B0503030403020204" pitchFamily="34" charset="0"/>
                <a:ea typeface="Source Sans Pro" panose="020B0503030403020204" pitchFamily="34" charset="0"/>
              </a:rPr>
              <a:t>Try </a:t>
            </a:r>
            <a:r>
              <a:rPr lang="en-SG" sz="2400" b="1" dirty="0">
                <a:latin typeface="Source Sans Pro" panose="020B0503030403020204" pitchFamily="34" charset="0"/>
                <a:ea typeface="Source Sans Pro" panose="020B0503030403020204" pitchFamily="34" charset="0"/>
              </a:rPr>
              <a:t>modern augmentation techniques </a:t>
            </a:r>
            <a:r>
              <a:rPr lang="en-SG" sz="2400" dirty="0">
                <a:latin typeface="Source Sans Pro" panose="020B0503030403020204" pitchFamily="34" charset="0"/>
                <a:ea typeface="Source Sans Pro" panose="020B0503030403020204" pitchFamily="34" charset="0"/>
              </a:rPr>
              <a:t>such as AugMix, CutMix</a:t>
            </a:r>
          </a:p>
          <a:p>
            <a:pPr marL="342900" indent="-342900" algn="just">
              <a:buFont typeface="Arial" panose="020B0604020202020204" pitchFamily="34" charset="0"/>
              <a:buChar char="•"/>
            </a:pPr>
            <a:r>
              <a:rPr lang="en-SG" sz="2400" dirty="0">
                <a:latin typeface="Source Sans Pro" panose="020B0503030403020204" pitchFamily="34" charset="0"/>
                <a:ea typeface="Source Sans Pro" panose="020B0503030403020204" pitchFamily="34" charset="0"/>
              </a:rPr>
              <a:t>Try </a:t>
            </a:r>
            <a:r>
              <a:rPr lang="en-SG" sz="2400" b="1" dirty="0">
                <a:latin typeface="Source Sans Pro" panose="020B0503030403020204" pitchFamily="34" charset="0"/>
                <a:ea typeface="Source Sans Pro" panose="020B0503030403020204" pitchFamily="34" charset="0"/>
              </a:rPr>
              <a:t>the latest model architectures </a:t>
            </a:r>
            <a:r>
              <a:rPr lang="en-SG" sz="2400" dirty="0">
                <a:latin typeface="Source Sans Pro" panose="020B0503030403020204" pitchFamily="34" charset="0"/>
                <a:ea typeface="Source Sans Pro" panose="020B0503030403020204" pitchFamily="34" charset="0"/>
              </a:rPr>
              <a:t>such as EfficientNet as VGG16 and ResNet came about 2014 – 2015.</a:t>
            </a:r>
          </a:p>
          <a:p>
            <a:pPr marL="342900" indent="-342900" algn="just">
              <a:buFont typeface="Arial" panose="020B0604020202020204" pitchFamily="34" charset="0"/>
              <a:buChar char="•"/>
            </a:pPr>
            <a:endParaRPr lang="en-SG" sz="2400" dirty="0">
              <a:latin typeface="Source Sans Pro" panose="020B0503030403020204" pitchFamily="34" charset="0"/>
              <a:ea typeface="Source Sans Pro" panose="020B0503030403020204" pitchFamily="34" charset="0"/>
            </a:endParaRPr>
          </a:p>
          <a:p>
            <a:pPr marL="342900" indent="-342900" algn="just">
              <a:buFont typeface="Arial" panose="020B0604020202020204" pitchFamily="34" charset="0"/>
              <a:buChar char="•"/>
            </a:pPr>
            <a:r>
              <a:rPr lang="en-SG" sz="2400" dirty="0">
                <a:latin typeface="Source Sans Pro" panose="020B0503030403020204" pitchFamily="34" charset="0"/>
                <a:ea typeface="Source Sans Pro" panose="020B0503030403020204" pitchFamily="34" charset="0"/>
              </a:rPr>
              <a:t>Moving forward in life, Image Classification is just a small part of Computer Vision, I would like to try out more projects such as Object Localization (R-CNN), OCR, and Semantic Segmentation that might have more meaningful experiences.</a:t>
            </a:r>
          </a:p>
          <a:p>
            <a:pPr lvl="1" algn="just"/>
            <a:endParaRPr lang="en-SG" sz="200" dirty="0">
              <a:latin typeface="Source Sans Pro" panose="020B0503030403020204" pitchFamily="34" charset="0"/>
              <a:ea typeface="Source Sans Pro" panose="020B0503030403020204" pitchFamily="34" charset="0"/>
            </a:endParaRPr>
          </a:p>
          <a:p>
            <a:pPr marL="800100" lvl="1" indent="-342900" algn="just">
              <a:buFont typeface="Arial" panose="020B0604020202020204" pitchFamily="34" charset="0"/>
              <a:buChar char="•"/>
            </a:pPr>
            <a:endParaRPr lang="en-SG" sz="200" dirty="0">
              <a:latin typeface="Source Sans Pro" panose="020B0503030403020204" pitchFamily="34" charset="0"/>
              <a:ea typeface="Source Sans Pro" panose="020B0503030403020204" pitchFamily="34" charset="0"/>
            </a:endParaRPr>
          </a:p>
          <a:p>
            <a:pPr marL="800100" lvl="1" indent="-342900" algn="just">
              <a:buFont typeface="Arial" panose="020B0604020202020204" pitchFamily="34" charset="0"/>
              <a:buChar char="•"/>
            </a:pPr>
            <a:endParaRPr lang="en-SG" sz="2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79256439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Fashion MNIST</a:t>
            </a: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3788620"/>
            <a:ext cx="9683531" cy="30693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Source Sans Pro" panose="020B0503030403020204" pitchFamily="34" charset="0"/>
                <a:ea typeface="Source Sans Pro" panose="020B0503030403020204" pitchFamily="34" charset="0"/>
              </a:rPr>
              <a:t>Fashion-MNIST</a:t>
            </a:r>
            <a:r>
              <a:rPr lang="en-US" sz="2000" dirty="0">
                <a:latin typeface="Source Sans Pro" panose="020B0503030403020204" pitchFamily="34" charset="0"/>
                <a:ea typeface="Source Sans Pro" panose="020B0503030403020204" pitchFamily="34" charset="0"/>
              </a:rPr>
              <a:t> is a dataset of Zalando's (German multinational E-commerce company) article images - consisting of a </a:t>
            </a:r>
            <a:r>
              <a:rPr lang="en-US" sz="2000" b="1" dirty="0">
                <a:latin typeface="Source Sans Pro" panose="020B0503030403020204" pitchFamily="34" charset="0"/>
                <a:ea typeface="Source Sans Pro" panose="020B0503030403020204" pitchFamily="34" charset="0"/>
              </a:rPr>
              <a:t>training set of 60,000 examples </a:t>
            </a:r>
            <a:r>
              <a:rPr lang="en-US" sz="2000" dirty="0">
                <a:latin typeface="Source Sans Pro" panose="020B0503030403020204" pitchFamily="34" charset="0"/>
                <a:ea typeface="Source Sans Pro" panose="020B0503030403020204" pitchFamily="34" charset="0"/>
              </a:rPr>
              <a:t>and a </a:t>
            </a:r>
            <a:r>
              <a:rPr lang="en-US" sz="2000" b="1" dirty="0">
                <a:latin typeface="Source Sans Pro" panose="020B0503030403020204" pitchFamily="34" charset="0"/>
                <a:ea typeface="Source Sans Pro" panose="020B0503030403020204" pitchFamily="34" charset="0"/>
              </a:rPr>
              <a:t>test set of 10,000 examples</a:t>
            </a:r>
            <a:r>
              <a:rPr lang="en-US" sz="2000" dirty="0">
                <a:latin typeface="Source Sans Pro" panose="020B0503030403020204" pitchFamily="34" charset="0"/>
                <a:ea typeface="Source Sans Pro" panose="020B0503030403020204" pitchFamily="34" charset="0"/>
              </a:rPr>
              <a:t>. Each image is a </a:t>
            </a:r>
            <a:r>
              <a:rPr lang="en-US" sz="2000" b="1" dirty="0">
                <a:latin typeface="Source Sans Pro" panose="020B0503030403020204" pitchFamily="34" charset="0"/>
                <a:ea typeface="Source Sans Pro" panose="020B0503030403020204" pitchFamily="34" charset="0"/>
              </a:rPr>
              <a:t>28x28 grayscale image</a:t>
            </a:r>
            <a:r>
              <a:rPr lang="en-US" sz="2000" dirty="0">
                <a:latin typeface="Source Sans Pro" panose="020B0503030403020204" pitchFamily="34" charset="0"/>
                <a:ea typeface="Source Sans Pro" panose="020B0503030403020204" pitchFamily="34" charset="0"/>
              </a:rPr>
              <a:t>, associated with a label from 10 classes. It shares the same image size and structure of training and testing split.</a:t>
            </a:r>
            <a:endParaRPr lang="en-SG" sz="2000" dirty="0">
              <a:latin typeface="Source Sans Pro" panose="020B0503030403020204" pitchFamily="34" charset="0"/>
              <a:ea typeface="Source Sans Pro" panose="020B0503030403020204" pitchFamily="34" charset="0"/>
            </a:endParaRPr>
          </a:p>
        </p:txBody>
      </p:sp>
      <p:pic>
        <p:nvPicPr>
          <p:cNvPr id="1029" name="Picture 5">
            <a:extLst>
              <a:ext uri="{FF2B5EF4-FFF2-40B4-BE49-F238E27FC236}">
                <a16:creationId xmlns:a16="http://schemas.microsoft.com/office/drawing/2014/main" id="{CBA20E8D-A1D5-42A6-8C3E-3C1B998617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1816205"/>
            <a:ext cx="66675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2689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Fashion MNIST</a:t>
            </a:r>
          </a:p>
        </p:txBody>
      </p:sp>
      <p:pic>
        <p:nvPicPr>
          <p:cNvPr id="2050" name="Picture 2">
            <a:extLst>
              <a:ext uri="{FF2B5EF4-FFF2-40B4-BE49-F238E27FC236}">
                <a16:creationId xmlns:a16="http://schemas.microsoft.com/office/drawing/2014/main" id="{BD1EA3E2-85EA-4AD9-A195-9904BBF58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234" y="1825067"/>
            <a:ext cx="9683532" cy="489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012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Fashion MNIST</a:t>
            </a:r>
          </a:p>
        </p:txBody>
      </p:sp>
      <p:pic>
        <p:nvPicPr>
          <p:cNvPr id="3074" name="Picture 2">
            <a:extLst>
              <a:ext uri="{FF2B5EF4-FFF2-40B4-BE49-F238E27FC236}">
                <a16:creationId xmlns:a16="http://schemas.microsoft.com/office/drawing/2014/main" id="{631AC715-53B3-4343-A012-A83812AB8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887" y="1850387"/>
            <a:ext cx="9884225" cy="484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16443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CIFAR-10</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4502970"/>
            <a:ext cx="9683531" cy="23550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SG" sz="2000" dirty="0">
                <a:latin typeface="Source Sans Pro" panose="020B0503030403020204" pitchFamily="34" charset="0"/>
                <a:ea typeface="Source Sans Pro" panose="020B0503030403020204" pitchFamily="34" charset="0"/>
              </a:rPr>
              <a:t>CIFAR-10 dataset (Canadian Institute for Advanced Research) is a collection of images that are commonly used to train and benchmark image classification algorithms. It is a subset of 80 million tiny images and consists of 60,000 instances - 32 by 32 coloured images from 10 different classes. There are 50,000 training examples and 10,000 examples.</a:t>
            </a:r>
          </a:p>
        </p:txBody>
      </p:sp>
      <p:pic>
        <p:nvPicPr>
          <p:cNvPr id="4100" name="Picture 4" descr="Convolutional Neural Networks (CNN) for CIFAR-10 Dataset • Parneet Kaur">
            <a:extLst>
              <a:ext uri="{FF2B5EF4-FFF2-40B4-BE49-F238E27FC236}">
                <a16:creationId xmlns:a16="http://schemas.microsoft.com/office/drawing/2014/main" id="{A9825629-A4F2-4154-94A0-94CB96E73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1797143"/>
            <a:ext cx="60769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73832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CIFAR-10</a:t>
            </a:r>
          </a:p>
        </p:txBody>
      </p:sp>
      <p:pic>
        <p:nvPicPr>
          <p:cNvPr id="5122" name="Picture 2">
            <a:extLst>
              <a:ext uri="{FF2B5EF4-FFF2-40B4-BE49-F238E27FC236}">
                <a16:creationId xmlns:a16="http://schemas.microsoft.com/office/drawing/2014/main" id="{92BDC0EA-7666-46CF-95C9-F2E3F2874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100" y="1865314"/>
            <a:ext cx="9035646" cy="4819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81589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5582</TotalTime>
  <Words>3550</Words>
  <Application>Microsoft Office PowerPoint</Application>
  <PresentationFormat>Widescreen</PresentationFormat>
  <Paragraphs>299</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-apple-system</vt:lpstr>
      <vt:lpstr>Arial</vt:lpstr>
      <vt:lpstr>Calibri</vt:lpstr>
      <vt:lpstr>Calibri Light</vt:lpstr>
      <vt:lpstr>Cambria Math</vt:lpstr>
      <vt:lpstr>Source Sans Pro</vt:lpstr>
      <vt:lpstr>Office Theme</vt:lpstr>
      <vt:lpstr>DELE CA1</vt:lpstr>
      <vt:lpstr>Table of Contents</vt:lpstr>
      <vt:lpstr>Methodology and Motivation</vt:lpstr>
      <vt:lpstr>Personal Objectives</vt:lpstr>
      <vt:lpstr>Fashion MNIST</vt:lpstr>
      <vt:lpstr>Fashion MNIST</vt:lpstr>
      <vt:lpstr>Fashion MNIST</vt:lpstr>
      <vt:lpstr>CIFAR-10</vt:lpstr>
      <vt:lpstr>CIFAR-10</vt:lpstr>
      <vt:lpstr>Fashion MNIST</vt:lpstr>
      <vt:lpstr>Pixel Normalization / Rescaling</vt:lpstr>
      <vt:lpstr>Reshape and RGB Conversion</vt:lpstr>
      <vt:lpstr>Image Augmentation</vt:lpstr>
      <vt:lpstr>Cutout Augmentation</vt:lpstr>
      <vt:lpstr>Image Augmentation</vt:lpstr>
      <vt:lpstr>Image Augmentation</vt:lpstr>
      <vt:lpstr>Baseline ConvNet</vt:lpstr>
      <vt:lpstr>Baseline ConvNet</vt:lpstr>
      <vt:lpstr>Baseline ConvNet</vt:lpstr>
      <vt:lpstr>Baseline ConvNet Fashion MNIST</vt:lpstr>
      <vt:lpstr>Baseline ConvNet CIFAR-10</vt:lpstr>
      <vt:lpstr>Baseline ConvNet w/ Augmentation - Fashion MNIST</vt:lpstr>
      <vt:lpstr>Baseline ConvNet w/ Augmentation - CIFAR-10</vt:lpstr>
      <vt:lpstr>Modified VGG16</vt:lpstr>
      <vt:lpstr>Modified VGG16 Block</vt:lpstr>
      <vt:lpstr>Global Average Pooling</vt:lpstr>
      <vt:lpstr>Reduce Learning Rate on Plateau</vt:lpstr>
      <vt:lpstr>Modified VGG16 Fashion MNIST</vt:lpstr>
      <vt:lpstr>Modified VGG16 CIFAR-10</vt:lpstr>
      <vt:lpstr>Issues with VGG16</vt:lpstr>
      <vt:lpstr>Residual Module</vt:lpstr>
      <vt:lpstr>Residual Module</vt:lpstr>
      <vt:lpstr>ResNet Fashion MNIST</vt:lpstr>
      <vt:lpstr>ResNet CIFAR-10</vt:lpstr>
      <vt:lpstr>Fashion MNIST</vt:lpstr>
      <vt:lpstr>CIFAR-10</vt:lpstr>
      <vt:lpstr>Fashion MNIST</vt:lpstr>
      <vt:lpstr>CIFAR-10</vt:lpstr>
      <vt:lpstr>Fashion MNIST</vt:lpstr>
      <vt:lpstr>CIFAR-10</vt:lpstr>
      <vt:lpstr>Conclusion/Further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CA2</dc:title>
  <dc:creator>TAN YU HOE</dc:creator>
  <cp:lastModifiedBy>Tan Yu Hoe</cp:lastModifiedBy>
  <cp:revision>157</cp:revision>
  <dcterms:created xsi:type="dcterms:W3CDTF">2020-12-29T17:48:28Z</dcterms:created>
  <dcterms:modified xsi:type="dcterms:W3CDTF">2021-11-28T13:32:29Z</dcterms:modified>
</cp:coreProperties>
</file>